
<file path=[Content_Types].xml><?xml version="1.0" encoding="utf-8"?>
<Types xmlns="http://schemas.openxmlformats.org/package/2006/content-types">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docProps/custom.xml" ContentType="application/vnd.openxmlformats-officedocument.custom-properties+xml"/>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317" r:id="rId3"/>
    <p:sldId id="318" r:id="rId4"/>
    <p:sldId id="319" r:id="rId5"/>
    <p:sldId id="320" r:id="rId6"/>
    <p:sldId id="284" r:id="rId7"/>
    <p:sldId id="285" r:id="rId8"/>
    <p:sldId id="286" r:id="rId9"/>
    <p:sldId id="287" r:id="rId10"/>
    <p:sldId id="323" r:id="rId11"/>
    <p:sldId id="325" r:id="rId12"/>
    <p:sldId id="326" r:id="rId13"/>
    <p:sldId id="324" r:id="rId14"/>
    <p:sldId id="321" r:id="rId15"/>
    <p:sldId id="312" r:id="rId16"/>
    <p:sldId id="315" r:id="rId17"/>
    <p:sldId id="316" r:id="rId18"/>
    <p:sldId id="313" r:id="rId19"/>
    <p:sldId id="314" r:id="rId20"/>
    <p:sldId id="288" r:id="rId21"/>
  </p:sldIdLst>
  <p:sldSz cx="9144000" cy="5143500" type="screen16x9"/>
  <p:notesSz cx="9144000" cy="51435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9260F-0905-4EA4-B0BC-88DCABD48647}" v="2" dt="2024-09-01T11:01:29.62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0" d="100"/>
          <a:sy n="100" d="100"/>
        </p:scale>
        <p:origin x="874" y="7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 Id="rId30"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Aminul Islam" userId="234d8b6a-e43d-4ead-9a93-1202e0b73365" providerId="ADAL" clId="{4C19260F-0905-4EA4-B0BC-88DCABD48647}"/>
    <pc:docChg chg="addSld delSld modSld sldOrd">
      <pc:chgData name="Md. Aminul Islam" userId="234d8b6a-e43d-4ead-9a93-1202e0b73365" providerId="ADAL" clId="{4C19260F-0905-4EA4-B0BC-88DCABD48647}" dt="2024-09-01T11:01:29.612" v="13"/>
      <pc:docMkLst>
        <pc:docMk/>
      </pc:docMkLst>
      <pc:sldChg chg="del">
        <pc:chgData name="Md. Aminul Islam" userId="234d8b6a-e43d-4ead-9a93-1202e0b73365" providerId="ADAL" clId="{4C19260F-0905-4EA4-B0BC-88DCABD48647}" dt="2024-09-01T10:59:45.178" v="0" actId="47"/>
        <pc:sldMkLst>
          <pc:docMk/>
          <pc:sldMk cId="0" sldId="257"/>
        </pc:sldMkLst>
      </pc:sldChg>
      <pc:sldChg chg="del">
        <pc:chgData name="Md. Aminul Islam" userId="234d8b6a-e43d-4ead-9a93-1202e0b73365" providerId="ADAL" clId="{4C19260F-0905-4EA4-B0BC-88DCABD48647}" dt="2024-09-01T10:59:46.101" v="2" actId="47"/>
        <pc:sldMkLst>
          <pc:docMk/>
          <pc:sldMk cId="0" sldId="259"/>
        </pc:sldMkLst>
      </pc:sldChg>
      <pc:sldChg chg="del">
        <pc:chgData name="Md. Aminul Islam" userId="234d8b6a-e43d-4ead-9a93-1202e0b73365" providerId="ADAL" clId="{4C19260F-0905-4EA4-B0BC-88DCABD48647}" dt="2024-09-01T10:59:45.644" v="1" actId="47"/>
        <pc:sldMkLst>
          <pc:docMk/>
          <pc:sldMk cId="0" sldId="260"/>
        </pc:sldMkLst>
      </pc:sldChg>
      <pc:sldChg chg="del">
        <pc:chgData name="Md. Aminul Islam" userId="234d8b6a-e43d-4ead-9a93-1202e0b73365" providerId="ADAL" clId="{4C19260F-0905-4EA4-B0BC-88DCABD48647}" dt="2024-09-01T10:59:46.588" v="3" actId="47"/>
        <pc:sldMkLst>
          <pc:docMk/>
          <pc:sldMk cId="0" sldId="261"/>
        </pc:sldMkLst>
      </pc:sldChg>
      <pc:sldChg chg="del">
        <pc:chgData name="Md. Aminul Islam" userId="234d8b6a-e43d-4ead-9a93-1202e0b73365" providerId="ADAL" clId="{4C19260F-0905-4EA4-B0BC-88DCABD48647}" dt="2024-09-01T10:59:47.056" v="4" actId="47"/>
        <pc:sldMkLst>
          <pc:docMk/>
          <pc:sldMk cId="0" sldId="262"/>
        </pc:sldMkLst>
      </pc:sldChg>
      <pc:sldChg chg="del">
        <pc:chgData name="Md. Aminul Islam" userId="234d8b6a-e43d-4ead-9a93-1202e0b73365" providerId="ADAL" clId="{4C19260F-0905-4EA4-B0BC-88DCABD48647}" dt="2024-09-01T10:59:47.595" v="5" actId="47"/>
        <pc:sldMkLst>
          <pc:docMk/>
          <pc:sldMk cId="0" sldId="263"/>
        </pc:sldMkLst>
      </pc:sldChg>
      <pc:sldChg chg="del">
        <pc:chgData name="Md. Aminul Islam" userId="234d8b6a-e43d-4ead-9a93-1202e0b73365" providerId="ADAL" clId="{4C19260F-0905-4EA4-B0BC-88DCABD48647}" dt="2024-09-01T10:59:48.089" v="6" actId="47"/>
        <pc:sldMkLst>
          <pc:docMk/>
          <pc:sldMk cId="0" sldId="265"/>
        </pc:sldMkLst>
      </pc:sldChg>
      <pc:sldChg chg="del">
        <pc:chgData name="Md. Aminul Islam" userId="234d8b6a-e43d-4ead-9a93-1202e0b73365" providerId="ADAL" clId="{4C19260F-0905-4EA4-B0BC-88DCABD48647}" dt="2024-09-01T10:59:48.628" v="7" actId="47"/>
        <pc:sldMkLst>
          <pc:docMk/>
          <pc:sldMk cId="0" sldId="266"/>
        </pc:sldMkLst>
      </pc:sldChg>
      <pc:sldChg chg="del">
        <pc:chgData name="Md. Aminul Islam" userId="234d8b6a-e43d-4ead-9a93-1202e0b73365" providerId="ADAL" clId="{4C19260F-0905-4EA4-B0BC-88DCABD48647}" dt="2024-09-01T10:59:49.269" v="8" actId="47"/>
        <pc:sldMkLst>
          <pc:docMk/>
          <pc:sldMk cId="0" sldId="267"/>
        </pc:sldMkLst>
      </pc:sldChg>
      <pc:sldChg chg="add del">
        <pc:chgData name="Md. Aminul Islam" userId="234d8b6a-e43d-4ead-9a93-1202e0b73365" providerId="ADAL" clId="{4C19260F-0905-4EA4-B0BC-88DCABD48647}" dt="2024-09-01T11:01:29.612" v="13"/>
        <pc:sldMkLst>
          <pc:docMk/>
          <pc:sldMk cId="0" sldId="269"/>
        </pc:sldMkLst>
      </pc:sldChg>
      <pc:sldChg chg="add ord">
        <pc:chgData name="Md. Aminul Islam" userId="234d8b6a-e43d-4ead-9a93-1202e0b73365" providerId="ADAL" clId="{4C19260F-0905-4EA4-B0BC-88DCABD48647}" dt="2024-09-01T11:00:19.592" v="11"/>
        <pc:sldMkLst>
          <pc:docMk/>
          <pc:sldMk cId="0" sldId="289"/>
        </pc:sldMkLst>
      </pc:sldChg>
      <pc:sldChg chg="add">
        <pc:chgData name="Md. Aminul Islam" userId="234d8b6a-e43d-4ead-9a93-1202e0b73365" providerId="ADAL" clId="{4C19260F-0905-4EA4-B0BC-88DCABD48647}" dt="2024-09-01T11:01:29.612" v="13"/>
        <pc:sldMkLst>
          <pc:docMk/>
          <pc:sldMk cId="3328109880" sldId="29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094715A5-7723-4E97-830A-5AD8F57B26E1}" type="datetimeFigureOut">
              <a:rPr lang="en-US" smtClean="0"/>
              <a:t>5/16/2025</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C31F95E7-B14F-47E8-9E83-CE1B1AA64084}" type="slidenum">
              <a:rPr lang="en-US" smtClean="0"/>
              <a:t>‹#›</a:t>
            </a:fld>
            <a:endParaRPr lang="en-US"/>
          </a:p>
        </p:txBody>
      </p:sp>
    </p:spTree>
    <p:extLst>
      <p:ext uri="{BB962C8B-B14F-4D97-AF65-F5344CB8AC3E}">
        <p14:creationId xmlns:p14="http://schemas.microsoft.com/office/powerpoint/2010/main" val="871443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F95E7-B14F-47E8-9E83-CE1B1AA64084}" type="slidenum">
              <a:rPr lang="en-US" smtClean="0"/>
              <a:t>7</a:t>
            </a:fld>
            <a:endParaRPr lang="en-US"/>
          </a:p>
        </p:txBody>
      </p:sp>
    </p:spTree>
    <p:extLst>
      <p:ext uri="{BB962C8B-B14F-4D97-AF65-F5344CB8AC3E}">
        <p14:creationId xmlns:p14="http://schemas.microsoft.com/office/powerpoint/2010/main" val="833102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F95E7-B14F-47E8-9E83-CE1B1AA64084}" type="slidenum">
              <a:rPr lang="en-US" smtClean="0"/>
              <a:t>12</a:t>
            </a:fld>
            <a:endParaRPr lang="en-US"/>
          </a:p>
        </p:txBody>
      </p:sp>
    </p:spTree>
    <p:extLst>
      <p:ext uri="{BB962C8B-B14F-4D97-AF65-F5344CB8AC3E}">
        <p14:creationId xmlns:p14="http://schemas.microsoft.com/office/powerpoint/2010/main" val="90209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1F95E7-B14F-47E8-9E83-CE1B1AA64084}" type="slidenum">
              <a:rPr lang="en-US" smtClean="0"/>
              <a:t>14</a:t>
            </a:fld>
            <a:endParaRPr lang="en-US"/>
          </a:p>
        </p:txBody>
      </p:sp>
    </p:spTree>
    <p:extLst>
      <p:ext uri="{BB962C8B-B14F-4D97-AF65-F5344CB8AC3E}">
        <p14:creationId xmlns:p14="http://schemas.microsoft.com/office/powerpoint/2010/main" val="201105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sz="4000" b="0" i="0" u="heavy">
                <a:solidFill>
                  <a:srgbClr val="C00000"/>
                </a:solidFill>
                <a:latin typeface="Caladea"/>
                <a:cs typeface="Calade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800" b="0"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defRPr sz="1200" b="1" i="0">
                <a:solidFill>
                  <a:schemeClr val="tx1"/>
                </a:solidFill>
                <a:latin typeface="Liberation Sans Narrow"/>
                <a:cs typeface="Liberation Sans Narrow"/>
              </a:defRPr>
            </a:lvl1pPr>
          </a:lstStyle>
          <a:p>
            <a:pPr marL="12700">
              <a:lnSpc>
                <a:spcPts val="1240"/>
              </a:lnSpc>
            </a:pPr>
            <a:r>
              <a:rPr lang="en-US" b="0">
                <a:latin typeface="Carlito"/>
                <a:cs typeface="Carlito"/>
              </a:rPr>
              <a:t>ME 165</a:t>
            </a:r>
            <a:endParaRPr b="0" spc="-25" dirty="0">
              <a:latin typeface="Carlito"/>
              <a:cs typeface="Carlito"/>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E5BD1E9-9115-4D51-BC85-AC02DC45418E}" type="datetime1">
              <a:rPr lang="en-US" smtClean="0"/>
              <a:t>5/16/2025</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spc="-50" dirty="0"/>
              <a:t>‹#›</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u="heavy">
                <a:solidFill>
                  <a:srgbClr val="C00000"/>
                </a:solidFill>
                <a:latin typeface="Caladea"/>
                <a:cs typeface="Caladea"/>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defRPr sz="1200" b="1" i="0">
                <a:solidFill>
                  <a:schemeClr val="tx1"/>
                </a:solidFill>
                <a:latin typeface="Liberation Sans Narrow"/>
                <a:cs typeface="Liberation Sans Narrow"/>
              </a:defRPr>
            </a:lvl1pPr>
          </a:lstStyle>
          <a:p>
            <a:pPr marL="12700">
              <a:lnSpc>
                <a:spcPts val="1240"/>
              </a:lnSpc>
            </a:pPr>
            <a:r>
              <a:rPr lang="en-US" b="0">
                <a:latin typeface="Carlito"/>
                <a:cs typeface="Carlito"/>
              </a:rPr>
              <a:t>ME 165</a:t>
            </a:r>
            <a:endParaRPr b="0" spc="-25" dirty="0">
              <a:latin typeface="Carlito"/>
              <a:cs typeface="Carlito"/>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BBEF431C-60A0-4E6E-9B35-F658D7954917}" type="datetime1">
              <a:rPr lang="en-US" smtClean="0"/>
              <a:t>5/16/2025</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spc="-50" dirty="0"/>
              <a:t>‹#›</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u="heavy">
                <a:solidFill>
                  <a:srgbClr val="C00000"/>
                </a:solidFill>
                <a:latin typeface="Caladea"/>
                <a:cs typeface="Caladea"/>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1" i="0">
                <a:solidFill>
                  <a:schemeClr val="tx1"/>
                </a:solidFill>
                <a:latin typeface="Liberation Sans Narrow"/>
                <a:cs typeface="Liberation Sans Narrow"/>
              </a:defRPr>
            </a:lvl1pPr>
          </a:lstStyle>
          <a:p>
            <a:pPr marL="12700">
              <a:lnSpc>
                <a:spcPts val="1240"/>
              </a:lnSpc>
            </a:pPr>
            <a:r>
              <a:rPr lang="en-US" b="0">
                <a:latin typeface="Carlito"/>
                <a:cs typeface="Carlito"/>
              </a:rPr>
              <a:t>ME 165</a:t>
            </a:r>
            <a:endParaRPr b="0" spc="-25" dirty="0">
              <a:latin typeface="Carlito"/>
              <a:cs typeface="Carlito"/>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F8B2D1C9-91C2-4D90-8AD0-1DA89C8F4825}" type="datetime1">
              <a:rPr lang="en-US" smtClean="0"/>
              <a:t>5/16/2025</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spc="-50" dirty="0"/>
              <a:t>‹#›</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u="heavy">
                <a:solidFill>
                  <a:srgbClr val="C00000"/>
                </a:solidFill>
                <a:latin typeface="Caladea"/>
                <a:cs typeface="Caladea"/>
              </a:defRPr>
            </a:lvl1pPr>
          </a:lstStyle>
          <a:p>
            <a:endParaRPr/>
          </a:p>
        </p:txBody>
      </p:sp>
      <p:sp>
        <p:nvSpPr>
          <p:cNvPr id="3" name="Holder 3"/>
          <p:cNvSpPr>
            <a:spLocks noGrp="1"/>
          </p:cNvSpPr>
          <p:nvPr>
            <p:ph type="ftr" sz="quarter" idx="5"/>
          </p:nvPr>
        </p:nvSpPr>
        <p:spPr/>
        <p:txBody>
          <a:bodyPr lIns="0" tIns="0" rIns="0" bIns="0"/>
          <a:lstStyle>
            <a:lvl1pPr>
              <a:defRPr sz="1200" b="1" i="0">
                <a:solidFill>
                  <a:schemeClr val="tx1"/>
                </a:solidFill>
                <a:latin typeface="Liberation Sans Narrow"/>
                <a:cs typeface="Liberation Sans Narrow"/>
              </a:defRPr>
            </a:lvl1pPr>
          </a:lstStyle>
          <a:p>
            <a:pPr marL="12700">
              <a:lnSpc>
                <a:spcPts val="1240"/>
              </a:lnSpc>
            </a:pPr>
            <a:r>
              <a:rPr lang="en-US" b="0">
                <a:latin typeface="Carlito"/>
                <a:cs typeface="Carlito"/>
              </a:rPr>
              <a:t>ME 165</a:t>
            </a:r>
            <a:endParaRPr b="0" spc="-25" dirty="0">
              <a:latin typeface="Carlito"/>
              <a:cs typeface="Carlito"/>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AD075CEB-C15E-4C64-947D-6AC3D48D77BA}" type="datetime1">
              <a:rPr lang="en-US" smtClean="0"/>
              <a:t>5/16/2025</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spc="-50" dirty="0"/>
              <a:t>‹#›</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61" y="688086"/>
            <a:ext cx="9144000" cy="0"/>
          </a:xfrm>
          <a:custGeom>
            <a:avLst/>
            <a:gdLst/>
            <a:ahLst/>
            <a:cxnLst/>
            <a:rect l="l" t="t" r="r" b="b"/>
            <a:pathLst>
              <a:path w="9144000">
                <a:moveTo>
                  <a:pt x="0" y="0"/>
                </a:moveTo>
                <a:lnTo>
                  <a:pt x="9144000" y="0"/>
                </a:lnTo>
              </a:path>
            </a:pathLst>
          </a:custGeom>
          <a:ln w="50800">
            <a:solidFill>
              <a:srgbClr val="487CB9"/>
            </a:solidFill>
          </a:ln>
        </p:spPr>
        <p:txBody>
          <a:bodyPr wrap="square" lIns="0" tIns="0" rIns="0" bIns="0" rtlCol="0"/>
          <a:lstStyle/>
          <a:p>
            <a:endParaRPr/>
          </a:p>
        </p:txBody>
      </p:sp>
      <p:pic>
        <p:nvPicPr>
          <p:cNvPr id="17" name="bg object 17"/>
          <p:cNvPicPr/>
          <p:nvPr/>
        </p:nvPicPr>
        <p:blipFill>
          <a:blip r:embed="rId2" cstate="print"/>
          <a:stretch>
            <a:fillRect/>
          </a:stretch>
        </p:blipFill>
        <p:spPr>
          <a:xfrm>
            <a:off x="76200" y="4738115"/>
            <a:ext cx="381000" cy="384046"/>
          </a:xfrm>
          <a:prstGeom prst="rect">
            <a:avLst/>
          </a:prstGeom>
        </p:spPr>
      </p:pic>
      <p:pic>
        <p:nvPicPr>
          <p:cNvPr id="18" name="bg object 18"/>
          <p:cNvPicPr/>
          <p:nvPr/>
        </p:nvPicPr>
        <p:blipFill>
          <a:blip r:embed="rId3" cstate="print"/>
          <a:stretch>
            <a:fillRect/>
          </a:stretch>
        </p:blipFill>
        <p:spPr>
          <a:xfrm>
            <a:off x="1664207" y="754378"/>
            <a:ext cx="5815584" cy="4323588"/>
          </a:xfrm>
          <a:prstGeom prst="rect">
            <a:avLst/>
          </a:prstGeom>
        </p:spPr>
      </p:pic>
      <p:sp>
        <p:nvSpPr>
          <p:cNvPr id="2" name="Holder 2"/>
          <p:cNvSpPr>
            <a:spLocks noGrp="1"/>
          </p:cNvSpPr>
          <p:nvPr>
            <p:ph type="ftr" sz="quarter" idx="5"/>
          </p:nvPr>
        </p:nvSpPr>
        <p:spPr/>
        <p:txBody>
          <a:bodyPr lIns="0" tIns="0" rIns="0" bIns="0"/>
          <a:lstStyle>
            <a:lvl1pPr>
              <a:defRPr sz="1200" b="1" i="0">
                <a:solidFill>
                  <a:schemeClr val="tx1"/>
                </a:solidFill>
                <a:latin typeface="Liberation Sans Narrow"/>
                <a:cs typeface="Liberation Sans Narrow"/>
              </a:defRPr>
            </a:lvl1pPr>
          </a:lstStyle>
          <a:p>
            <a:pPr marL="12700">
              <a:lnSpc>
                <a:spcPts val="1240"/>
              </a:lnSpc>
            </a:pPr>
            <a:r>
              <a:rPr lang="en-US" b="0">
                <a:latin typeface="Carlito"/>
                <a:cs typeface="Carlito"/>
              </a:rPr>
              <a:t>ME 165</a:t>
            </a:r>
            <a:endParaRPr b="0" spc="-25" dirty="0">
              <a:latin typeface="Carlito"/>
              <a:cs typeface="Carlito"/>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D52856B3-4873-4AA2-AC62-E49128D38D54}" type="datetime1">
              <a:rPr lang="en-US" smtClean="0"/>
              <a:t>5/16/2025</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Carlito"/>
                <a:cs typeface="Carlito"/>
              </a:defRPr>
            </a:lvl1pPr>
          </a:lstStyle>
          <a:p>
            <a:pPr marL="38100">
              <a:lnSpc>
                <a:spcPts val="1240"/>
              </a:lnSpc>
            </a:pPr>
            <a:fld id="{81D60167-4931-47E6-BA6A-407CBD079E47}" type="slidenum">
              <a:rPr spc="-50" dirty="0"/>
              <a:t>‹#›</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61" y="688086"/>
            <a:ext cx="9144000" cy="0"/>
          </a:xfrm>
          <a:custGeom>
            <a:avLst/>
            <a:gdLst/>
            <a:ahLst/>
            <a:cxnLst/>
            <a:rect l="l" t="t" r="r" b="b"/>
            <a:pathLst>
              <a:path w="9144000">
                <a:moveTo>
                  <a:pt x="0" y="0"/>
                </a:moveTo>
                <a:lnTo>
                  <a:pt x="9144000" y="0"/>
                </a:lnTo>
              </a:path>
            </a:pathLst>
          </a:custGeom>
          <a:ln w="50800">
            <a:solidFill>
              <a:srgbClr val="487CB9"/>
            </a:solidFill>
          </a:ln>
        </p:spPr>
        <p:txBody>
          <a:bodyPr wrap="square" lIns="0" tIns="0" rIns="0" bIns="0" rtlCol="0"/>
          <a:lstStyle/>
          <a:p>
            <a:endParaRPr/>
          </a:p>
        </p:txBody>
      </p:sp>
      <p:pic>
        <p:nvPicPr>
          <p:cNvPr id="17" name="bg object 17"/>
          <p:cNvPicPr/>
          <p:nvPr/>
        </p:nvPicPr>
        <p:blipFill>
          <a:blip r:embed="rId7" cstate="print"/>
          <a:stretch>
            <a:fillRect/>
          </a:stretch>
        </p:blipFill>
        <p:spPr>
          <a:xfrm>
            <a:off x="76200" y="4738115"/>
            <a:ext cx="381000" cy="384046"/>
          </a:xfrm>
          <a:prstGeom prst="rect">
            <a:avLst/>
          </a:prstGeom>
        </p:spPr>
      </p:pic>
      <p:sp>
        <p:nvSpPr>
          <p:cNvPr id="2" name="Holder 2"/>
          <p:cNvSpPr>
            <a:spLocks noGrp="1"/>
          </p:cNvSpPr>
          <p:nvPr>
            <p:ph type="title"/>
          </p:nvPr>
        </p:nvSpPr>
        <p:spPr>
          <a:xfrm>
            <a:off x="-12955" y="33273"/>
            <a:ext cx="9169910" cy="635000"/>
          </a:xfrm>
          <a:prstGeom prst="rect">
            <a:avLst/>
          </a:prstGeom>
        </p:spPr>
        <p:txBody>
          <a:bodyPr wrap="square" lIns="0" tIns="0" rIns="0" bIns="0">
            <a:spAutoFit/>
          </a:bodyPr>
          <a:lstStyle>
            <a:lvl1pPr>
              <a:defRPr sz="4000" b="0" i="0" u="heavy">
                <a:solidFill>
                  <a:srgbClr val="C00000"/>
                </a:solidFill>
                <a:latin typeface="Caladea"/>
                <a:cs typeface="Caladea"/>
              </a:defRPr>
            </a:lvl1pPr>
          </a:lstStyle>
          <a:p>
            <a:endParaRPr/>
          </a:p>
        </p:txBody>
      </p:sp>
      <p:sp>
        <p:nvSpPr>
          <p:cNvPr id="3" name="Holder 3"/>
          <p:cNvSpPr>
            <a:spLocks noGrp="1"/>
          </p:cNvSpPr>
          <p:nvPr>
            <p:ph type="body" idx="1"/>
          </p:nvPr>
        </p:nvSpPr>
        <p:spPr>
          <a:xfrm>
            <a:off x="291185" y="1882902"/>
            <a:ext cx="7729855" cy="1807845"/>
          </a:xfrm>
          <a:prstGeom prst="rect">
            <a:avLst/>
          </a:prstGeom>
        </p:spPr>
        <p:txBody>
          <a:bodyPr wrap="square" lIns="0" tIns="0" rIns="0" bIns="0">
            <a:spAutoFit/>
          </a:bodyPr>
          <a:lstStyle>
            <a:lvl1pPr>
              <a:defRPr sz="1800" b="0" i="0">
                <a:solidFill>
                  <a:schemeClr val="tx1"/>
                </a:solidFill>
                <a:latin typeface="Carlito"/>
                <a:cs typeface="Carlito"/>
              </a:defRPr>
            </a:lvl1pPr>
          </a:lstStyle>
          <a:p>
            <a:endParaRPr/>
          </a:p>
        </p:txBody>
      </p:sp>
      <p:sp>
        <p:nvSpPr>
          <p:cNvPr id="4" name="Holder 4"/>
          <p:cNvSpPr>
            <a:spLocks noGrp="1"/>
          </p:cNvSpPr>
          <p:nvPr>
            <p:ph type="ftr" sz="quarter" idx="5"/>
          </p:nvPr>
        </p:nvSpPr>
        <p:spPr>
          <a:xfrm>
            <a:off x="4284979" y="4907991"/>
            <a:ext cx="496570" cy="177800"/>
          </a:xfrm>
          <a:prstGeom prst="rect">
            <a:avLst/>
          </a:prstGeom>
        </p:spPr>
        <p:txBody>
          <a:bodyPr wrap="square" lIns="0" tIns="0" rIns="0" bIns="0">
            <a:spAutoFit/>
          </a:bodyPr>
          <a:lstStyle>
            <a:lvl1pPr>
              <a:defRPr sz="1200" b="1" i="0">
                <a:solidFill>
                  <a:schemeClr val="tx1"/>
                </a:solidFill>
                <a:latin typeface="Liberation Sans Narrow"/>
                <a:cs typeface="Liberation Sans Narrow"/>
              </a:defRPr>
            </a:lvl1pPr>
          </a:lstStyle>
          <a:p>
            <a:pPr marL="12700">
              <a:lnSpc>
                <a:spcPts val="1240"/>
              </a:lnSpc>
            </a:pPr>
            <a:r>
              <a:rPr lang="en-US" b="0">
                <a:latin typeface="Carlito"/>
                <a:cs typeface="Carlito"/>
              </a:rPr>
              <a:t>ME 165</a:t>
            </a:r>
            <a:endParaRPr b="0" spc="-25" dirty="0">
              <a:latin typeface="Carlito"/>
              <a:cs typeface="Carlito"/>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B7E2213B-3902-4357-B0AF-B187AEEE071F}" type="datetime1">
              <a:rPr lang="en-US" smtClean="0"/>
              <a:t>5/16/2025</a:t>
            </a:fld>
            <a:endParaRPr lang="en-US"/>
          </a:p>
        </p:txBody>
      </p:sp>
      <p:sp>
        <p:nvSpPr>
          <p:cNvPr id="6" name="Holder 6"/>
          <p:cNvSpPr>
            <a:spLocks noGrp="1"/>
          </p:cNvSpPr>
          <p:nvPr>
            <p:ph type="sldNum" sz="quarter" idx="7"/>
          </p:nvPr>
        </p:nvSpPr>
        <p:spPr>
          <a:xfrm>
            <a:off x="8707501" y="4915611"/>
            <a:ext cx="245109" cy="177800"/>
          </a:xfrm>
          <a:prstGeom prst="rect">
            <a:avLst/>
          </a:prstGeom>
        </p:spPr>
        <p:txBody>
          <a:bodyPr wrap="square" lIns="0" tIns="0" rIns="0" bIns="0">
            <a:spAutoFit/>
          </a:bodyPr>
          <a:lstStyle>
            <a:lvl1pPr>
              <a:defRPr sz="1200" b="0" i="0">
                <a:solidFill>
                  <a:schemeClr val="tx1"/>
                </a:solidFill>
                <a:latin typeface="Carlito"/>
                <a:cs typeface="Carlito"/>
              </a:defRPr>
            </a:lvl1pPr>
          </a:lstStyle>
          <a:p>
            <a:pPr marL="38100">
              <a:lnSpc>
                <a:spcPts val="1240"/>
              </a:lnSpc>
            </a:pPr>
            <a:fld id="{81D60167-4931-47E6-BA6A-407CBD079E47}" type="slidenum">
              <a:rPr spc="-50" dirty="0"/>
              <a:t>‹#›</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www.youtube.com/watch?v=ZQvfHyfgBtA"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0.png"/><Relationship Id="rId5" Type="http://schemas.openxmlformats.org/officeDocument/2006/relationships/hyperlink" Target="https://www.youtube.com/watch?v=vIJ50aUiBgM&amp;t=9s" TargetMode="External"/><Relationship Id="rId4"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2.png"/><Relationship Id="rId5" Type="http://schemas.openxmlformats.org/officeDocument/2006/relationships/hyperlink" Target="https://www.youtube.com/watch?v=Te-OltNQRUk" TargetMode="External"/><Relationship Id="rId4" Type="http://schemas.openxmlformats.org/officeDocument/2006/relationships/hyperlink" Target="https://www.youtube.com/watch?v=fTAUq6G9apg&amp;t=39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www.youtube.com/watch?v=xNLE8G3pC0k"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4072128"/>
            <a:ext cx="1066800" cy="1014982"/>
          </a:xfrm>
          <a:prstGeom prst="rect">
            <a:avLst/>
          </a:prstGeom>
        </p:spPr>
      </p:pic>
      <p:sp>
        <p:nvSpPr>
          <p:cNvPr id="3" name="object 3"/>
          <p:cNvSpPr txBox="1">
            <a:spLocks noGrp="1"/>
          </p:cNvSpPr>
          <p:nvPr>
            <p:ph type="title"/>
          </p:nvPr>
        </p:nvSpPr>
        <p:spPr>
          <a:xfrm>
            <a:off x="760411" y="682498"/>
            <a:ext cx="7545705" cy="1123315"/>
          </a:xfrm>
          <a:prstGeom prst="rect">
            <a:avLst/>
          </a:prstGeom>
        </p:spPr>
        <p:txBody>
          <a:bodyPr vert="horz" wrap="square" lIns="0" tIns="12700" rIns="0" bIns="0" rtlCol="0">
            <a:spAutoFit/>
          </a:bodyPr>
          <a:lstStyle/>
          <a:p>
            <a:pPr marL="1905" algn="ctr">
              <a:lnSpc>
                <a:spcPct val="100000"/>
              </a:lnSpc>
              <a:spcBef>
                <a:spcPts val="100"/>
              </a:spcBef>
            </a:pPr>
            <a:r>
              <a:rPr sz="3600" u="none" dirty="0">
                <a:solidFill>
                  <a:srgbClr val="1F477B"/>
                </a:solidFill>
                <a:latin typeface="+mj-lt"/>
              </a:rPr>
              <a:t>ME</a:t>
            </a:r>
            <a:r>
              <a:rPr sz="3600" u="none" spc="-110" dirty="0">
                <a:solidFill>
                  <a:srgbClr val="1F477B"/>
                </a:solidFill>
                <a:latin typeface="+mj-lt"/>
              </a:rPr>
              <a:t> </a:t>
            </a:r>
            <a:r>
              <a:rPr lang="en-US" sz="3600" u="none" spc="-25" dirty="0">
                <a:solidFill>
                  <a:srgbClr val="1F477B"/>
                </a:solidFill>
                <a:latin typeface="+mj-lt"/>
              </a:rPr>
              <a:t>165</a:t>
            </a:r>
            <a:endParaRPr sz="3600" dirty="0">
              <a:latin typeface="+mj-lt"/>
            </a:endParaRPr>
          </a:p>
          <a:p>
            <a:pPr algn="ctr">
              <a:lnSpc>
                <a:spcPct val="100000"/>
              </a:lnSpc>
            </a:pPr>
            <a:r>
              <a:rPr sz="3600" u="none" spc="-10" dirty="0">
                <a:solidFill>
                  <a:srgbClr val="1F477B"/>
                </a:solidFill>
                <a:latin typeface="+mj-lt"/>
              </a:rPr>
              <a:t>Mechanical</a:t>
            </a:r>
            <a:r>
              <a:rPr sz="3600" u="none" spc="-165" dirty="0">
                <a:solidFill>
                  <a:srgbClr val="1F477B"/>
                </a:solidFill>
                <a:latin typeface="+mj-lt"/>
              </a:rPr>
              <a:t> </a:t>
            </a:r>
            <a:r>
              <a:rPr sz="3600" u="none" spc="-10" dirty="0">
                <a:solidFill>
                  <a:srgbClr val="1F477B"/>
                </a:solidFill>
                <a:latin typeface="+mj-lt"/>
              </a:rPr>
              <a:t>Engineering</a:t>
            </a:r>
            <a:r>
              <a:rPr sz="3600" u="none" spc="-185" dirty="0">
                <a:solidFill>
                  <a:srgbClr val="1F477B"/>
                </a:solidFill>
                <a:latin typeface="+mj-lt"/>
              </a:rPr>
              <a:t> </a:t>
            </a:r>
            <a:r>
              <a:rPr sz="3600" u="none" spc="-10" dirty="0">
                <a:solidFill>
                  <a:srgbClr val="1F477B"/>
                </a:solidFill>
                <a:latin typeface="+mj-lt"/>
              </a:rPr>
              <a:t>Fundamentals</a:t>
            </a:r>
            <a:endParaRPr sz="3600" dirty="0">
              <a:latin typeface="+mj-lt"/>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240"/>
              </a:lnSpc>
            </a:pPr>
            <a:r>
              <a:rPr lang="en-US" b="0" dirty="0">
                <a:latin typeface="Carlito"/>
                <a:cs typeface="Carlito"/>
              </a:rPr>
              <a:t>ME 165</a:t>
            </a:r>
            <a:endParaRPr b="0" spc="-25" dirty="0">
              <a:latin typeface="Carlito"/>
              <a:cs typeface="Carlito"/>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50" dirty="0"/>
              <a:t>1</a:t>
            </a:fld>
            <a:endParaRPr spc="-50" dirty="0"/>
          </a:p>
        </p:txBody>
      </p:sp>
      <p:sp>
        <p:nvSpPr>
          <p:cNvPr id="4" name="object 4"/>
          <p:cNvSpPr txBox="1"/>
          <p:nvPr/>
        </p:nvSpPr>
        <p:spPr>
          <a:xfrm>
            <a:off x="1704338" y="2571750"/>
            <a:ext cx="5657850" cy="1159292"/>
          </a:xfrm>
          <a:prstGeom prst="rect">
            <a:avLst/>
          </a:prstGeom>
        </p:spPr>
        <p:txBody>
          <a:bodyPr vert="horz" wrap="square" lIns="0" tIns="12700" rIns="0" bIns="0" rtlCol="0">
            <a:spAutoFit/>
          </a:bodyPr>
          <a:lstStyle/>
          <a:p>
            <a:pPr marL="3175" algn="ctr">
              <a:lnSpc>
                <a:spcPct val="100000"/>
              </a:lnSpc>
              <a:spcBef>
                <a:spcPts val="100"/>
              </a:spcBef>
            </a:pPr>
            <a:r>
              <a:rPr lang="en-US" sz="2400" dirty="0">
                <a:latin typeface="+mj-lt"/>
                <a:cs typeface="Carlito"/>
              </a:rPr>
              <a:t>Md. Aminul Islam</a:t>
            </a:r>
            <a:endParaRPr sz="2400" dirty="0">
              <a:latin typeface="+mj-lt"/>
              <a:cs typeface="Carlito"/>
            </a:endParaRPr>
          </a:p>
          <a:p>
            <a:pPr marL="3810" algn="ctr">
              <a:lnSpc>
                <a:spcPct val="100000"/>
              </a:lnSpc>
            </a:pPr>
            <a:r>
              <a:rPr lang="en-US" sz="2400" spc="-25" dirty="0">
                <a:latin typeface="+mj-lt"/>
                <a:cs typeface="Carlito"/>
              </a:rPr>
              <a:t>Lecturer</a:t>
            </a:r>
            <a:endParaRPr sz="2400" dirty="0">
              <a:latin typeface="+mj-lt"/>
              <a:cs typeface="Carlito"/>
            </a:endParaRPr>
          </a:p>
          <a:p>
            <a:pPr algn="ctr">
              <a:lnSpc>
                <a:spcPct val="100000"/>
              </a:lnSpc>
              <a:spcBef>
                <a:spcPts val="300"/>
              </a:spcBef>
            </a:pPr>
            <a:r>
              <a:rPr sz="2400" spc="-10" dirty="0">
                <a:latin typeface="+mj-lt"/>
                <a:cs typeface="Carlito"/>
              </a:rPr>
              <a:t>Department</a:t>
            </a:r>
            <a:r>
              <a:rPr sz="2400" spc="-114" dirty="0">
                <a:latin typeface="+mj-lt"/>
                <a:cs typeface="Carlito"/>
              </a:rPr>
              <a:t> </a:t>
            </a:r>
            <a:r>
              <a:rPr sz="2400" dirty="0">
                <a:latin typeface="+mj-lt"/>
                <a:cs typeface="Carlito"/>
              </a:rPr>
              <a:t>of</a:t>
            </a:r>
            <a:r>
              <a:rPr sz="2400" spc="-75" dirty="0">
                <a:latin typeface="+mj-lt"/>
                <a:cs typeface="Carlito"/>
              </a:rPr>
              <a:t> </a:t>
            </a:r>
            <a:r>
              <a:rPr sz="2400" spc="-10" dirty="0">
                <a:latin typeface="+mj-lt"/>
                <a:cs typeface="Carlito"/>
              </a:rPr>
              <a:t>Mechanical</a:t>
            </a:r>
            <a:r>
              <a:rPr sz="2400" spc="-120" dirty="0">
                <a:latin typeface="+mj-lt"/>
                <a:cs typeface="Carlito"/>
              </a:rPr>
              <a:t> </a:t>
            </a:r>
            <a:r>
              <a:rPr sz="2400" dirty="0">
                <a:latin typeface="+mj-lt"/>
                <a:cs typeface="Carlito"/>
              </a:rPr>
              <a:t>Engineering,</a:t>
            </a:r>
            <a:r>
              <a:rPr sz="2400" spc="-80" dirty="0">
                <a:latin typeface="+mj-lt"/>
                <a:cs typeface="Carlito"/>
              </a:rPr>
              <a:t> </a:t>
            </a:r>
            <a:r>
              <a:rPr sz="2400" spc="-20" dirty="0">
                <a:latin typeface="+mj-lt"/>
                <a:cs typeface="Carlito"/>
              </a:rPr>
              <a:t>BUET</a:t>
            </a:r>
            <a:endParaRPr sz="2400" dirty="0">
              <a:latin typeface="+mj-lt"/>
              <a:cs typeface="Carlito"/>
            </a:endParaRPr>
          </a:p>
        </p:txBody>
      </p:sp>
      <p:sp>
        <p:nvSpPr>
          <p:cNvPr id="8" name="TextBox 7">
            <a:extLst>
              <a:ext uri="{FF2B5EF4-FFF2-40B4-BE49-F238E27FC236}">
                <a16:creationId xmlns:a16="http://schemas.microsoft.com/office/drawing/2014/main" id="{C9D71EFD-8E58-D15E-2A92-5AA0750C5CBD}"/>
              </a:ext>
            </a:extLst>
          </p:cNvPr>
          <p:cNvSpPr txBox="1"/>
          <p:nvPr/>
        </p:nvSpPr>
        <p:spPr>
          <a:xfrm>
            <a:off x="2247263" y="1992239"/>
            <a:ext cx="4572000" cy="461665"/>
          </a:xfrm>
          <a:prstGeom prst="rect">
            <a:avLst/>
          </a:prstGeom>
          <a:noFill/>
        </p:spPr>
        <p:txBody>
          <a:bodyPr wrap="square">
            <a:spAutoFit/>
          </a:bodyPr>
          <a:lstStyle/>
          <a:p>
            <a:pPr marL="3810" algn="ctr">
              <a:lnSpc>
                <a:spcPct val="100000"/>
              </a:lnSpc>
            </a:pPr>
            <a:r>
              <a:rPr lang="en-US" sz="2400" spc="-25" dirty="0">
                <a:latin typeface="+mj-lt"/>
                <a:cs typeface="Carlito"/>
              </a:rPr>
              <a:t>Lecture 4</a:t>
            </a:r>
            <a:endParaRPr lang="en-US" sz="2400" dirty="0">
              <a:latin typeface="+mj-lt"/>
              <a:cs typeface="Carl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1D4EE0-4A34-8CCD-EF40-9E8501AF0FEF}"/>
              </a:ext>
            </a:extLst>
          </p:cNvPr>
          <p:cNvSpPr>
            <a:spLocks noGrp="1"/>
          </p:cNvSpPr>
          <p:nvPr>
            <p:ph type="ftr" sz="quarter" idx="5"/>
          </p:nvPr>
        </p:nvSpPr>
        <p:spPr/>
        <p:txBody>
          <a:bodyPr/>
          <a:lstStyle/>
          <a:p>
            <a:pPr marL="12700">
              <a:lnSpc>
                <a:spcPts val="1240"/>
              </a:lnSpc>
            </a:pPr>
            <a:r>
              <a:rPr lang="en-US" b="0">
                <a:latin typeface="Carlito"/>
                <a:cs typeface="Carlito"/>
              </a:rPr>
              <a:t>ME 165</a:t>
            </a:r>
            <a:endParaRPr lang="en-US" b="0" spc="-25" dirty="0">
              <a:latin typeface="Carlito"/>
              <a:cs typeface="Carlito"/>
            </a:endParaRPr>
          </a:p>
        </p:txBody>
      </p:sp>
      <p:sp>
        <p:nvSpPr>
          <p:cNvPr id="5" name="Slide Number Placeholder 4">
            <a:extLst>
              <a:ext uri="{FF2B5EF4-FFF2-40B4-BE49-F238E27FC236}">
                <a16:creationId xmlns:a16="http://schemas.microsoft.com/office/drawing/2014/main" id="{A0B8AD96-E081-7904-F28C-9CCF07B79214}"/>
              </a:ext>
            </a:extLst>
          </p:cNvPr>
          <p:cNvSpPr>
            <a:spLocks noGrp="1"/>
          </p:cNvSpPr>
          <p:nvPr>
            <p:ph type="sldNum" sz="quarter" idx="7"/>
          </p:nvPr>
        </p:nvSpPr>
        <p:spPr/>
        <p:txBody>
          <a:bodyPr/>
          <a:lstStyle/>
          <a:p>
            <a:pPr marL="38100">
              <a:lnSpc>
                <a:spcPts val="1240"/>
              </a:lnSpc>
            </a:pPr>
            <a:fld id="{81D60167-4931-47E6-BA6A-407CBD079E47}" type="slidenum">
              <a:rPr lang="en-US" spc="-50" smtClean="0"/>
              <a:t>10</a:t>
            </a:fld>
            <a:endParaRPr lang="en-US" spc="-50" dirty="0"/>
          </a:p>
        </p:txBody>
      </p:sp>
      <p:sp>
        <p:nvSpPr>
          <p:cNvPr id="6" name="object 2">
            <a:extLst>
              <a:ext uri="{FF2B5EF4-FFF2-40B4-BE49-F238E27FC236}">
                <a16:creationId xmlns:a16="http://schemas.microsoft.com/office/drawing/2014/main" id="{05E53055-A8CD-507E-8AEE-C87990CB003A}"/>
              </a:ext>
            </a:extLst>
          </p:cNvPr>
          <p:cNvSpPr txBox="1">
            <a:spLocks/>
          </p:cNvSpPr>
          <p:nvPr/>
        </p:nvSpPr>
        <p:spPr>
          <a:xfrm>
            <a:off x="1143000" y="2190750"/>
            <a:ext cx="6858000" cy="535403"/>
          </a:xfrm>
          <a:prstGeom prst="rect">
            <a:avLst/>
          </a:prstGeom>
        </p:spPr>
        <p:txBody>
          <a:bodyPr vert="horz" wrap="square" lIns="0" tIns="12065" rIns="0" bIns="0" rtlCol="0">
            <a:spAutoFit/>
          </a:bodyPr>
          <a:lstStyle>
            <a:lvl1pPr>
              <a:defRPr sz="4000" b="0" i="0" u="heavy">
                <a:solidFill>
                  <a:srgbClr val="C00000"/>
                </a:solidFill>
                <a:latin typeface="Caladea"/>
                <a:ea typeface="+mj-ea"/>
                <a:cs typeface="Caladea"/>
              </a:defRPr>
            </a:lvl1pPr>
          </a:lstStyle>
          <a:p>
            <a:pPr algn="ctr">
              <a:spcBef>
                <a:spcPts val="95"/>
              </a:spcBef>
            </a:pPr>
            <a:r>
              <a:rPr lang="en-US" sz="3400" u="none">
                <a:latin typeface="+mj-lt"/>
              </a:rPr>
              <a:t>IC</a:t>
            </a:r>
            <a:r>
              <a:rPr lang="en-US" sz="3400" u="none" spc="-100">
                <a:latin typeface="+mj-lt"/>
              </a:rPr>
              <a:t> </a:t>
            </a:r>
            <a:r>
              <a:rPr lang="en-US" sz="3400" u="none">
                <a:latin typeface="+mj-lt"/>
              </a:rPr>
              <a:t>Engine Subsystems</a:t>
            </a:r>
            <a:endParaRPr lang="en-US" sz="3400" u="none" spc="-10" dirty="0">
              <a:latin typeface="+mj-lt"/>
            </a:endParaRPr>
          </a:p>
        </p:txBody>
      </p:sp>
    </p:spTree>
    <p:extLst>
      <p:ext uri="{BB962C8B-B14F-4D97-AF65-F5344CB8AC3E}">
        <p14:creationId xmlns:p14="http://schemas.microsoft.com/office/powerpoint/2010/main" val="3041599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F6500-2E5B-CF23-57B8-B8F06D71264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187FCE-5D64-A7D1-810D-BC4D64723CB2}"/>
              </a:ext>
            </a:extLst>
          </p:cNvPr>
          <p:cNvSpPr>
            <a:spLocks noGrp="1"/>
          </p:cNvSpPr>
          <p:nvPr>
            <p:ph type="ftr" sz="quarter" idx="5"/>
          </p:nvPr>
        </p:nvSpPr>
        <p:spPr/>
        <p:txBody>
          <a:bodyPr/>
          <a:lstStyle/>
          <a:p>
            <a:pPr marL="12700">
              <a:lnSpc>
                <a:spcPts val="1240"/>
              </a:lnSpc>
            </a:pPr>
            <a:r>
              <a:rPr lang="en-US" b="0">
                <a:latin typeface="Carlito"/>
                <a:cs typeface="Carlito"/>
              </a:rPr>
              <a:t>ME 165</a:t>
            </a:r>
            <a:endParaRPr lang="en-US" b="0" spc="-25" dirty="0">
              <a:latin typeface="Carlito"/>
              <a:cs typeface="Carlito"/>
            </a:endParaRPr>
          </a:p>
        </p:txBody>
      </p:sp>
      <p:sp>
        <p:nvSpPr>
          <p:cNvPr id="5" name="Slide Number Placeholder 4">
            <a:extLst>
              <a:ext uri="{FF2B5EF4-FFF2-40B4-BE49-F238E27FC236}">
                <a16:creationId xmlns:a16="http://schemas.microsoft.com/office/drawing/2014/main" id="{BD1E7C5B-73E2-C5E9-902B-AFD4BF72F776}"/>
              </a:ext>
            </a:extLst>
          </p:cNvPr>
          <p:cNvSpPr>
            <a:spLocks noGrp="1"/>
          </p:cNvSpPr>
          <p:nvPr>
            <p:ph type="sldNum" sz="quarter" idx="7"/>
          </p:nvPr>
        </p:nvSpPr>
        <p:spPr/>
        <p:txBody>
          <a:bodyPr/>
          <a:lstStyle/>
          <a:p>
            <a:pPr marL="38100">
              <a:lnSpc>
                <a:spcPts val="1240"/>
              </a:lnSpc>
            </a:pPr>
            <a:fld id="{81D60167-4931-47E6-BA6A-407CBD079E47}" type="slidenum">
              <a:rPr lang="en-US" spc="-50" smtClean="0"/>
              <a:t>11</a:t>
            </a:fld>
            <a:endParaRPr lang="en-US" spc="-50" dirty="0"/>
          </a:p>
        </p:txBody>
      </p:sp>
      <p:pic>
        <p:nvPicPr>
          <p:cNvPr id="2" name="videoplayback">
            <a:hlinkClick r:id="" action="ppaction://media"/>
            <a:extLst>
              <a:ext uri="{FF2B5EF4-FFF2-40B4-BE49-F238E27FC236}">
                <a16:creationId xmlns:a16="http://schemas.microsoft.com/office/drawing/2014/main" id="{A2BCDC68-281E-4243-EC08-5939F18C29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44256" y="803795"/>
            <a:ext cx="6255488" cy="3518713"/>
          </a:xfrm>
          <a:prstGeom prst="rect">
            <a:avLst/>
          </a:prstGeom>
        </p:spPr>
      </p:pic>
      <p:sp>
        <p:nvSpPr>
          <p:cNvPr id="3" name="TextBox 2">
            <a:extLst>
              <a:ext uri="{FF2B5EF4-FFF2-40B4-BE49-F238E27FC236}">
                <a16:creationId xmlns:a16="http://schemas.microsoft.com/office/drawing/2014/main" id="{52545C43-B498-69ED-D49E-DA0A8F731BD1}"/>
              </a:ext>
            </a:extLst>
          </p:cNvPr>
          <p:cNvSpPr txBox="1"/>
          <p:nvPr/>
        </p:nvSpPr>
        <p:spPr>
          <a:xfrm>
            <a:off x="1371600" y="4442460"/>
            <a:ext cx="3581400" cy="276999"/>
          </a:xfrm>
          <a:prstGeom prst="rect">
            <a:avLst/>
          </a:prstGeom>
          <a:noFill/>
        </p:spPr>
        <p:txBody>
          <a:bodyPr wrap="square" rtlCol="0">
            <a:spAutoFit/>
          </a:bodyPr>
          <a:lstStyle/>
          <a:p>
            <a:r>
              <a:rPr lang="en-US" sz="1200" dirty="0">
                <a:latin typeface="+mj-lt"/>
                <a:hlinkClick r:id="rId5"/>
              </a:rPr>
              <a:t>https://www.youtube.com/watch?v=ZQvfHyfgBtA</a:t>
            </a:r>
            <a:endParaRPr lang="en-US" sz="1200" dirty="0">
              <a:latin typeface="+mj-lt"/>
            </a:endParaRPr>
          </a:p>
        </p:txBody>
      </p:sp>
      <p:sp>
        <p:nvSpPr>
          <p:cNvPr id="9" name="object 2">
            <a:extLst>
              <a:ext uri="{FF2B5EF4-FFF2-40B4-BE49-F238E27FC236}">
                <a16:creationId xmlns:a16="http://schemas.microsoft.com/office/drawing/2014/main" id="{28D7786F-9A64-B580-A07D-6483FDBA706A}"/>
              </a:ext>
            </a:extLst>
          </p:cNvPr>
          <p:cNvSpPr txBox="1">
            <a:spLocks/>
          </p:cNvSpPr>
          <p:nvPr/>
        </p:nvSpPr>
        <p:spPr>
          <a:xfrm>
            <a:off x="0" y="107438"/>
            <a:ext cx="9144000" cy="473848"/>
          </a:xfrm>
          <a:prstGeom prst="rect">
            <a:avLst/>
          </a:prstGeom>
        </p:spPr>
        <p:txBody>
          <a:bodyPr vert="horz" wrap="square" lIns="0" tIns="12065" rIns="0" bIns="0" rtlCol="0">
            <a:spAutoFit/>
          </a:bodyPr>
          <a:lstStyle>
            <a:lvl1pPr>
              <a:defRPr sz="3000" b="0" i="0" u="heavy">
                <a:solidFill>
                  <a:srgbClr val="C00000"/>
                </a:solidFill>
                <a:latin typeface="Caladea"/>
                <a:ea typeface="+mj-ea"/>
                <a:cs typeface="Caladea"/>
              </a:defRPr>
            </a:lvl1pPr>
          </a:lstStyle>
          <a:p>
            <a:pPr algn="ctr">
              <a:spcBef>
                <a:spcPts val="95"/>
              </a:spcBef>
            </a:pPr>
            <a:r>
              <a:rPr lang="en-US" dirty="0"/>
              <a:t>Engine Subsystems</a:t>
            </a:r>
            <a:endParaRPr lang="en-US" spc="-10" dirty="0"/>
          </a:p>
        </p:txBody>
      </p:sp>
    </p:spTree>
    <p:extLst>
      <p:ext uri="{BB962C8B-B14F-4D97-AF65-F5344CB8AC3E}">
        <p14:creationId xmlns:p14="http://schemas.microsoft.com/office/powerpoint/2010/main" val="233853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6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ECB40-7D18-FBED-2538-4BBB8D03129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99FC0B-BCD5-1B80-A15A-35469FC7B5B2}"/>
              </a:ext>
            </a:extLst>
          </p:cNvPr>
          <p:cNvSpPr>
            <a:spLocks noGrp="1"/>
          </p:cNvSpPr>
          <p:nvPr>
            <p:ph type="ftr" sz="quarter" idx="5"/>
          </p:nvPr>
        </p:nvSpPr>
        <p:spPr/>
        <p:txBody>
          <a:bodyPr/>
          <a:lstStyle/>
          <a:p>
            <a:pPr marL="12700">
              <a:lnSpc>
                <a:spcPts val="1240"/>
              </a:lnSpc>
            </a:pPr>
            <a:r>
              <a:rPr lang="en-US" b="0">
                <a:latin typeface="Carlito"/>
                <a:cs typeface="Carlito"/>
              </a:rPr>
              <a:t>ME 165</a:t>
            </a:r>
            <a:endParaRPr lang="en-US" b="0" spc="-25" dirty="0">
              <a:latin typeface="Carlito"/>
              <a:cs typeface="Carlito"/>
            </a:endParaRPr>
          </a:p>
        </p:txBody>
      </p:sp>
      <p:sp>
        <p:nvSpPr>
          <p:cNvPr id="5" name="Slide Number Placeholder 4">
            <a:extLst>
              <a:ext uri="{FF2B5EF4-FFF2-40B4-BE49-F238E27FC236}">
                <a16:creationId xmlns:a16="http://schemas.microsoft.com/office/drawing/2014/main" id="{2BCC7B26-DB72-3870-FA86-2265E8AA72CA}"/>
              </a:ext>
            </a:extLst>
          </p:cNvPr>
          <p:cNvSpPr>
            <a:spLocks noGrp="1"/>
          </p:cNvSpPr>
          <p:nvPr>
            <p:ph type="sldNum" sz="quarter" idx="7"/>
          </p:nvPr>
        </p:nvSpPr>
        <p:spPr/>
        <p:txBody>
          <a:bodyPr/>
          <a:lstStyle/>
          <a:p>
            <a:pPr marL="38100">
              <a:lnSpc>
                <a:spcPts val="1240"/>
              </a:lnSpc>
            </a:pPr>
            <a:fld id="{81D60167-4931-47E6-BA6A-407CBD079E47}" type="slidenum">
              <a:rPr lang="en-US" spc="-50" smtClean="0"/>
              <a:t>12</a:t>
            </a:fld>
            <a:endParaRPr lang="en-US" spc="-50" dirty="0"/>
          </a:p>
        </p:txBody>
      </p:sp>
      <p:sp>
        <p:nvSpPr>
          <p:cNvPr id="9" name="object 2">
            <a:extLst>
              <a:ext uri="{FF2B5EF4-FFF2-40B4-BE49-F238E27FC236}">
                <a16:creationId xmlns:a16="http://schemas.microsoft.com/office/drawing/2014/main" id="{C9257968-4996-B5F9-2335-BDBB59DD3D3A}"/>
              </a:ext>
            </a:extLst>
          </p:cNvPr>
          <p:cNvSpPr txBox="1">
            <a:spLocks/>
          </p:cNvSpPr>
          <p:nvPr/>
        </p:nvSpPr>
        <p:spPr>
          <a:xfrm>
            <a:off x="0" y="107438"/>
            <a:ext cx="9144000" cy="473848"/>
          </a:xfrm>
          <a:prstGeom prst="rect">
            <a:avLst/>
          </a:prstGeom>
        </p:spPr>
        <p:txBody>
          <a:bodyPr vert="horz" wrap="square" lIns="0" tIns="12065" rIns="0" bIns="0" rtlCol="0">
            <a:spAutoFit/>
          </a:bodyPr>
          <a:lstStyle>
            <a:lvl1pPr>
              <a:defRPr sz="3000" b="0" i="0" u="heavy">
                <a:solidFill>
                  <a:srgbClr val="C00000"/>
                </a:solidFill>
                <a:latin typeface="Caladea"/>
                <a:ea typeface="+mj-ea"/>
                <a:cs typeface="Caladea"/>
              </a:defRPr>
            </a:lvl1pPr>
          </a:lstStyle>
          <a:p>
            <a:pPr algn="ctr">
              <a:spcBef>
                <a:spcPts val="95"/>
              </a:spcBef>
            </a:pPr>
            <a:r>
              <a:rPr lang="en-US" dirty="0"/>
              <a:t>Engine Subsystems</a:t>
            </a:r>
            <a:endParaRPr lang="en-US" spc="-10" dirty="0"/>
          </a:p>
        </p:txBody>
      </p:sp>
      <p:sp>
        <p:nvSpPr>
          <p:cNvPr id="6" name="TextBox 5">
            <a:extLst>
              <a:ext uri="{FF2B5EF4-FFF2-40B4-BE49-F238E27FC236}">
                <a16:creationId xmlns:a16="http://schemas.microsoft.com/office/drawing/2014/main" id="{57836708-C56D-4E1F-7688-9F34C3555FD0}"/>
              </a:ext>
            </a:extLst>
          </p:cNvPr>
          <p:cNvSpPr txBox="1"/>
          <p:nvPr/>
        </p:nvSpPr>
        <p:spPr>
          <a:xfrm>
            <a:off x="685800" y="4727512"/>
            <a:ext cx="3886200" cy="276999"/>
          </a:xfrm>
          <a:prstGeom prst="rect">
            <a:avLst/>
          </a:prstGeom>
          <a:noFill/>
        </p:spPr>
        <p:txBody>
          <a:bodyPr wrap="square" rtlCol="0">
            <a:spAutoFit/>
          </a:bodyPr>
          <a:lstStyle/>
          <a:p>
            <a:r>
              <a:rPr lang="en-US" sz="1200" u="sng" spc="-10" dirty="0">
                <a:solidFill>
                  <a:srgbClr val="0000FF"/>
                </a:solidFill>
                <a:uFill>
                  <a:solidFill>
                    <a:srgbClr val="0000FF"/>
                  </a:solidFill>
                </a:uFill>
                <a:latin typeface="Carlito"/>
                <a:cs typeface="Carlito"/>
                <a:hlinkClick r:id="rId5"/>
              </a:rPr>
              <a:t>https://www.youtube.com/watch?v=vIJ50aUiBgM&amp;t=9s</a:t>
            </a:r>
            <a:endParaRPr lang="en-US" sz="1200" dirty="0">
              <a:latin typeface="Carlito"/>
              <a:cs typeface="Carlito"/>
            </a:endParaRPr>
          </a:p>
        </p:txBody>
      </p:sp>
      <p:pic>
        <p:nvPicPr>
          <p:cNvPr id="7" name="Subsystems">
            <a:hlinkClick r:id="" action="ppaction://media"/>
            <a:extLst>
              <a:ext uri="{FF2B5EF4-FFF2-40B4-BE49-F238E27FC236}">
                <a16:creationId xmlns:a16="http://schemas.microsoft.com/office/drawing/2014/main" id="{D09409B8-38A9-978E-A56A-83BAC481E4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94864" y="750335"/>
            <a:ext cx="4876800" cy="3657600"/>
          </a:xfrm>
          <a:prstGeom prst="rect">
            <a:avLst/>
          </a:prstGeom>
        </p:spPr>
      </p:pic>
    </p:spTree>
    <p:extLst>
      <p:ext uri="{BB962C8B-B14F-4D97-AF65-F5344CB8AC3E}">
        <p14:creationId xmlns:p14="http://schemas.microsoft.com/office/powerpoint/2010/main" val="246961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2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5427979" y="4907991"/>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839200" y="4908702"/>
            <a:ext cx="245109" cy="127214"/>
          </a:xfrm>
        </p:spPr>
        <p:txBody>
          <a:bodyPr/>
          <a:lstStyle/>
          <a:p>
            <a:pPr marL="28575">
              <a:lnSpc>
                <a:spcPts val="930"/>
              </a:lnSpc>
            </a:pPr>
            <a:fld id="{81D60167-4931-47E6-BA6A-407CBD079E47}" type="slidenum">
              <a:rPr lang="en-US" spc="-38">
                <a:latin typeface="+mj-lt"/>
              </a:rPr>
              <a:pPr marL="28575">
                <a:lnSpc>
                  <a:spcPts val="930"/>
                </a:lnSpc>
              </a:pPr>
              <a:t>13</a:t>
            </a:fld>
            <a:endParaRPr lang="en-US" spc="-38" dirty="0">
              <a:latin typeface="+mj-lt"/>
            </a:endParaRPr>
          </a:p>
        </p:txBody>
      </p:sp>
      <p:sp>
        <p:nvSpPr>
          <p:cNvPr id="7" name="object 2">
            <a:extLst>
              <a:ext uri="{FF2B5EF4-FFF2-40B4-BE49-F238E27FC236}">
                <a16:creationId xmlns:a16="http://schemas.microsoft.com/office/drawing/2014/main" id="{9446E452-7A88-6A29-6C21-175F98D7848E}"/>
              </a:ext>
            </a:extLst>
          </p:cNvPr>
          <p:cNvSpPr txBox="1">
            <a:spLocks noGrp="1"/>
          </p:cNvSpPr>
          <p:nvPr>
            <p:ph type="title"/>
          </p:nvPr>
        </p:nvSpPr>
        <p:spPr>
          <a:xfrm>
            <a:off x="1133475" y="33338"/>
            <a:ext cx="6877050" cy="627736"/>
          </a:xfrm>
          <a:prstGeom prst="rect">
            <a:avLst/>
          </a:prstGeom>
        </p:spPr>
        <p:txBody>
          <a:bodyPr vert="horz" wrap="square" lIns="0" tIns="12065" rIns="0" bIns="0" rtlCol="0">
            <a:spAutoFit/>
          </a:bodyPr>
          <a:lstStyle/>
          <a:p>
            <a:pPr algn="ctr">
              <a:spcBef>
                <a:spcPts val="95"/>
              </a:spcBef>
            </a:pPr>
            <a:r>
              <a:rPr u="none" dirty="0">
                <a:latin typeface="+mj-lt"/>
              </a:rPr>
              <a:t>Engine</a:t>
            </a:r>
            <a:r>
              <a:rPr u="none" spc="-110" dirty="0">
                <a:latin typeface="+mj-lt"/>
              </a:rPr>
              <a:t> </a:t>
            </a:r>
            <a:r>
              <a:rPr u="none" spc="-10" dirty="0">
                <a:latin typeface="+mj-lt"/>
              </a:rPr>
              <a:t>Subsystems</a:t>
            </a:r>
          </a:p>
        </p:txBody>
      </p:sp>
      <p:sp>
        <p:nvSpPr>
          <p:cNvPr id="8" name="object 3">
            <a:extLst>
              <a:ext uri="{FF2B5EF4-FFF2-40B4-BE49-F238E27FC236}">
                <a16:creationId xmlns:a16="http://schemas.microsoft.com/office/drawing/2014/main" id="{84CA6308-1B79-1349-7CBA-976449836827}"/>
              </a:ext>
            </a:extLst>
          </p:cNvPr>
          <p:cNvSpPr txBox="1"/>
          <p:nvPr/>
        </p:nvSpPr>
        <p:spPr>
          <a:xfrm>
            <a:off x="2286000" y="1047750"/>
            <a:ext cx="4343400" cy="3368230"/>
          </a:xfrm>
          <a:prstGeom prst="rect">
            <a:avLst/>
          </a:prstGeom>
        </p:spPr>
        <p:txBody>
          <a:bodyPr vert="horz" wrap="square" lIns="0" tIns="13335" rIns="0" bIns="0" rtlCol="0">
            <a:spAutoFit/>
          </a:bodyPr>
          <a:lstStyle/>
          <a:p>
            <a:pPr marL="469265" indent="-456565">
              <a:spcBef>
                <a:spcPts val="1000"/>
              </a:spcBef>
              <a:buFont typeface="Wingdings"/>
              <a:buChar char=""/>
              <a:tabLst>
                <a:tab pos="469265" algn="l"/>
              </a:tabLst>
            </a:pPr>
            <a:r>
              <a:rPr lang="en-US" sz="2400" dirty="0">
                <a:latin typeface="+mj-lt"/>
                <a:cs typeface="Carlito"/>
              </a:rPr>
              <a:t>Valve Operation</a:t>
            </a:r>
          </a:p>
          <a:p>
            <a:pPr marL="469265" indent="-456565">
              <a:spcBef>
                <a:spcPts val="1000"/>
              </a:spcBef>
              <a:buFont typeface="Wingdings"/>
              <a:buChar char=""/>
              <a:tabLst>
                <a:tab pos="469265" algn="l"/>
              </a:tabLst>
            </a:pPr>
            <a:r>
              <a:rPr sz="2400" dirty="0">
                <a:latin typeface="+mj-lt"/>
                <a:cs typeface="Carlito"/>
              </a:rPr>
              <a:t>Air</a:t>
            </a:r>
            <a:r>
              <a:rPr sz="2400" spc="-45" dirty="0">
                <a:latin typeface="+mj-lt"/>
                <a:cs typeface="Carlito"/>
              </a:rPr>
              <a:t> </a:t>
            </a:r>
            <a:r>
              <a:rPr sz="2400" spc="-10" dirty="0">
                <a:latin typeface="+mj-lt"/>
                <a:cs typeface="Carlito"/>
              </a:rPr>
              <a:t>Intake</a:t>
            </a:r>
            <a:r>
              <a:rPr sz="2400" spc="-40" dirty="0">
                <a:latin typeface="+mj-lt"/>
                <a:cs typeface="Carlito"/>
              </a:rPr>
              <a:t> </a:t>
            </a:r>
            <a:r>
              <a:rPr sz="2400" dirty="0">
                <a:latin typeface="+mj-lt"/>
                <a:cs typeface="Carlito"/>
              </a:rPr>
              <a:t>&amp;</a:t>
            </a:r>
            <a:r>
              <a:rPr sz="2400" spc="-50" dirty="0">
                <a:latin typeface="+mj-lt"/>
                <a:cs typeface="Carlito"/>
              </a:rPr>
              <a:t> </a:t>
            </a:r>
            <a:r>
              <a:rPr sz="2400" dirty="0">
                <a:latin typeface="+mj-lt"/>
                <a:cs typeface="Carlito"/>
              </a:rPr>
              <a:t>Exhaust</a:t>
            </a:r>
            <a:r>
              <a:rPr sz="2400" spc="-55" dirty="0">
                <a:latin typeface="+mj-lt"/>
                <a:cs typeface="Carlito"/>
              </a:rPr>
              <a:t> </a:t>
            </a:r>
            <a:r>
              <a:rPr sz="2400" spc="-10" dirty="0">
                <a:latin typeface="+mj-lt"/>
                <a:cs typeface="Carlito"/>
              </a:rPr>
              <a:t>System</a:t>
            </a:r>
            <a:endParaRPr sz="2400" dirty="0">
              <a:latin typeface="+mj-lt"/>
              <a:cs typeface="Carlito"/>
            </a:endParaRPr>
          </a:p>
          <a:p>
            <a:pPr marL="469265" indent="-456565">
              <a:spcBef>
                <a:spcPts val="1000"/>
              </a:spcBef>
              <a:buFont typeface="Wingdings"/>
              <a:buChar char=""/>
              <a:tabLst>
                <a:tab pos="469265" algn="l"/>
              </a:tabLst>
            </a:pPr>
            <a:r>
              <a:rPr sz="2400" dirty="0">
                <a:latin typeface="+mj-lt"/>
                <a:cs typeface="Carlito"/>
              </a:rPr>
              <a:t>Fuel</a:t>
            </a:r>
            <a:r>
              <a:rPr sz="2400" spc="-25" dirty="0">
                <a:latin typeface="+mj-lt"/>
                <a:cs typeface="Carlito"/>
              </a:rPr>
              <a:t> </a:t>
            </a:r>
            <a:r>
              <a:rPr sz="2400" dirty="0">
                <a:latin typeface="+mj-lt"/>
                <a:cs typeface="Carlito"/>
              </a:rPr>
              <a:t>Supply</a:t>
            </a:r>
            <a:r>
              <a:rPr sz="2400" spc="-35" dirty="0">
                <a:latin typeface="+mj-lt"/>
                <a:cs typeface="Carlito"/>
              </a:rPr>
              <a:t> </a:t>
            </a:r>
            <a:r>
              <a:rPr sz="2400" spc="-10" dirty="0">
                <a:latin typeface="+mj-lt"/>
                <a:cs typeface="Carlito"/>
              </a:rPr>
              <a:t>System</a:t>
            </a:r>
            <a:endParaRPr sz="2400" dirty="0">
              <a:latin typeface="+mj-lt"/>
              <a:cs typeface="Carlito"/>
            </a:endParaRPr>
          </a:p>
          <a:p>
            <a:pPr marL="469265" indent="-456565">
              <a:spcBef>
                <a:spcPts val="1000"/>
              </a:spcBef>
              <a:buFont typeface="Wingdings"/>
              <a:buChar char=""/>
              <a:tabLst>
                <a:tab pos="469265" algn="l"/>
              </a:tabLst>
            </a:pPr>
            <a:r>
              <a:rPr sz="2400" dirty="0">
                <a:latin typeface="+mj-lt"/>
                <a:cs typeface="Carlito"/>
              </a:rPr>
              <a:t>Ignition</a:t>
            </a:r>
            <a:r>
              <a:rPr sz="2400" spc="-65" dirty="0">
                <a:latin typeface="+mj-lt"/>
                <a:cs typeface="Carlito"/>
              </a:rPr>
              <a:t> </a:t>
            </a:r>
            <a:r>
              <a:rPr sz="2400" spc="-10" dirty="0">
                <a:latin typeface="+mj-lt"/>
                <a:cs typeface="Carlito"/>
              </a:rPr>
              <a:t>System</a:t>
            </a:r>
            <a:endParaRPr sz="2400" dirty="0">
              <a:latin typeface="+mj-lt"/>
              <a:cs typeface="Carlito"/>
            </a:endParaRPr>
          </a:p>
          <a:p>
            <a:pPr marL="469265" indent="-456565">
              <a:spcBef>
                <a:spcPts val="1000"/>
              </a:spcBef>
              <a:buFont typeface="Wingdings"/>
              <a:buChar char=""/>
              <a:tabLst>
                <a:tab pos="469265" algn="l"/>
              </a:tabLst>
            </a:pPr>
            <a:r>
              <a:rPr sz="2400" dirty="0">
                <a:latin typeface="+mj-lt"/>
                <a:cs typeface="Carlito"/>
              </a:rPr>
              <a:t>Lubrication</a:t>
            </a:r>
            <a:r>
              <a:rPr sz="2400" spc="-95" dirty="0">
                <a:latin typeface="+mj-lt"/>
                <a:cs typeface="Carlito"/>
              </a:rPr>
              <a:t> </a:t>
            </a:r>
            <a:r>
              <a:rPr sz="2400" spc="-10" dirty="0">
                <a:latin typeface="+mj-lt"/>
                <a:cs typeface="Carlito"/>
              </a:rPr>
              <a:t>System</a:t>
            </a:r>
            <a:endParaRPr sz="2400" dirty="0">
              <a:latin typeface="+mj-lt"/>
              <a:cs typeface="Carlito"/>
            </a:endParaRPr>
          </a:p>
          <a:p>
            <a:pPr marL="469265" indent="-456565">
              <a:spcBef>
                <a:spcPts val="1000"/>
              </a:spcBef>
              <a:buFont typeface="Wingdings"/>
              <a:buChar char=""/>
              <a:tabLst>
                <a:tab pos="469265" algn="l"/>
              </a:tabLst>
            </a:pPr>
            <a:r>
              <a:rPr sz="2400" dirty="0">
                <a:latin typeface="+mj-lt"/>
                <a:cs typeface="Carlito"/>
              </a:rPr>
              <a:t>Cooling</a:t>
            </a:r>
            <a:r>
              <a:rPr sz="2400" spc="-25" dirty="0">
                <a:latin typeface="+mj-lt"/>
                <a:cs typeface="Carlito"/>
              </a:rPr>
              <a:t> </a:t>
            </a:r>
            <a:r>
              <a:rPr sz="2400" spc="-10" dirty="0">
                <a:latin typeface="+mj-lt"/>
                <a:cs typeface="Carlito"/>
              </a:rPr>
              <a:t>system</a:t>
            </a:r>
            <a:endParaRPr sz="2400" dirty="0">
              <a:latin typeface="+mj-lt"/>
              <a:cs typeface="Carlito"/>
            </a:endParaRPr>
          </a:p>
          <a:p>
            <a:pPr marL="469265" indent="-456565">
              <a:spcBef>
                <a:spcPts val="1000"/>
              </a:spcBef>
              <a:buFont typeface="Wingdings"/>
              <a:buChar char=""/>
              <a:tabLst>
                <a:tab pos="469265" algn="l"/>
              </a:tabLst>
            </a:pPr>
            <a:r>
              <a:rPr sz="2400" dirty="0">
                <a:latin typeface="+mj-lt"/>
                <a:cs typeface="Carlito"/>
              </a:rPr>
              <a:t>Starting</a:t>
            </a:r>
            <a:r>
              <a:rPr sz="2400" spc="-75" dirty="0">
                <a:latin typeface="+mj-lt"/>
                <a:cs typeface="Carlito"/>
              </a:rPr>
              <a:t> </a:t>
            </a:r>
            <a:r>
              <a:rPr sz="2400" spc="-10" dirty="0">
                <a:latin typeface="+mj-lt"/>
                <a:cs typeface="Carlito"/>
              </a:rPr>
              <a:t>System</a:t>
            </a:r>
            <a:endParaRPr sz="2400" dirty="0">
              <a:latin typeface="+mj-lt"/>
              <a:cs typeface="Carlito"/>
            </a:endParaRPr>
          </a:p>
        </p:txBody>
      </p:sp>
    </p:spTree>
    <p:extLst>
      <p:ext uri="{BB962C8B-B14F-4D97-AF65-F5344CB8AC3E}">
        <p14:creationId xmlns:p14="http://schemas.microsoft.com/office/powerpoint/2010/main" val="318249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object 4">
            <a:extLst>
              <a:ext uri="{FF2B5EF4-FFF2-40B4-BE49-F238E27FC236}">
                <a16:creationId xmlns:a16="http://schemas.microsoft.com/office/drawing/2014/main" id="{925ABEDE-54F4-8730-A79F-E16798984612}"/>
              </a:ext>
            </a:extLst>
          </p:cNvPr>
          <p:cNvPicPr/>
          <p:nvPr/>
        </p:nvPicPr>
        <p:blipFill>
          <a:blip r:embed="rId3" cstate="print"/>
          <a:stretch>
            <a:fillRect/>
          </a:stretch>
        </p:blipFill>
        <p:spPr>
          <a:xfrm>
            <a:off x="5867400" y="747571"/>
            <a:ext cx="3124200" cy="4108243"/>
          </a:xfrm>
          <a:prstGeom prst="rect">
            <a:avLst/>
          </a:prstGeom>
        </p:spPr>
      </p:pic>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4323715" y="4932419"/>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686800" y="4844384"/>
            <a:ext cx="245109" cy="127214"/>
          </a:xfrm>
        </p:spPr>
        <p:txBody>
          <a:bodyPr/>
          <a:lstStyle/>
          <a:p>
            <a:pPr marL="28575">
              <a:lnSpc>
                <a:spcPts val="930"/>
              </a:lnSpc>
            </a:pPr>
            <a:fld id="{81D60167-4931-47E6-BA6A-407CBD079E47}" type="slidenum">
              <a:rPr lang="en-US" spc="-38">
                <a:latin typeface="+mj-lt"/>
              </a:rPr>
              <a:pPr marL="28575">
                <a:lnSpc>
                  <a:spcPts val="930"/>
                </a:lnSpc>
              </a:pPr>
              <a:t>14</a:t>
            </a:fld>
            <a:endParaRPr lang="en-US" spc="-38" dirty="0">
              <a:latin typeface="+mj-lt"/>
            </a:endParaRPr>
          </a:p>
        </p:txBody>
      </p:sp>
      <p:sp>
        <p:nvSpPr>
          <p:cNvPr id="8" name="object 2">
            <a:extLst>
              <a:ext uri="{FF2B5EF4-FFF2-40B4-BE49-F238E27FC236}">
                <a16:creationId xmlns:a16="http://schemas.microsoft.com/office/drawing/2014/main" id="{9C337828-5478-C2F2-C25B-202DF2FE0F5E}"/>
              </a:ext>
            </a:extLst>
          </p:cNvPr>
          <p:cNvSpPr txBox="1">
            <a:spLocks/>
          </p:cNvSpPr>
          <p:nvPr/>
        </p:nvSpPr>
        <p:spPr>
          <a:xfrm>
            <a:off x="1143000" y="107438"/>
            <a:ext cx="6858000" cy="473848"/>
          </a:xfrm>
          <a:prstGeom prst="rect">
            <a:avLst/>
          </a:prstGeom>
        </p:spPr>
        <p:txBody>
          <a:bodyPr vert="horz" wrap="square" lIns="0" tIns="12065" rIns="0" bIns="0" rtlCol="0">
            <a:spAutoFit/>
          </a:bodyPr>
          <a:lstStyle>
            <a:lvl1pPr>
              <a:defRPr sz="3000" b="0" i="0" u="heavy">
                <a:solidFill>
                  <a:srgbClr val="C00000"/>
                </a:solidFill>
                <a:latin typeface="Caladea"/>
                <a:ea typeface="+mj-ea"/>
                <a:cs typeface="Caladea"/>
              </a:defRPr>
            </a:lvl1pPr>
          </a:lstStyle>
          <a:p>
            <a:pPr marL="1131570" algn="l">
              <a:spcBef>
                <a:spcPts val="95"/>
              </a:spcBef>
            </a:pPr>
            <a:r>
              <a:rPr lang="en-US" dirty="0"/>
              <a:t>IC</a:t>
            </a:r>
            <a:r>
              <a:rPr lang="en-US" spc="-70" dirty="0"/>
              <a:t> </a:t>
            </a:r>
            <a:r>
              <a:rPr lang="en-US" dirty="0"/>
              <a:t>Engine:</a:t>
            </a:r>
            <a:r>
              <a:rPr lang="en-US" spc="-70" dirty="0"/>
              <a:t> Valve Operation</a:t>
            </a:r>
            <a:endParaRPr lang="en-US" spc="-10" dirty="0"/>
          </a:p>
        </p:txBody>
      </p:sp>
      <p:sp>
        <p:nvSpPr>
          <p:cNvPr id="9" name="object 3">
            <a:extLst>
              <a:ext uri="{FF2B5EF4-FFF2-40B4-BE49-F238E27FC236}">
                <a16:creationId xmlns:a16="http://schemas.microsoft.com/office/drawing/2014/main" id="{2B8F43FF-C90E-8DEC-C981-08026DEDDB41}"/>
              </a:ext>
            </a:extLst>
          </p:cNvPr>
          <p:cNvSpPr txBox="1"/>
          <p:nvPr/>
        </p:nvSpPr>
        <p:spPr>
          <a:xfrm>
            <a:off x="304801" y="911039"/>
            <a:ext cx="5774056" cy="3936975"/>
          </a:xfrm>
          <a:prstGeom prst="rect">
            <a:avLst/>
          </a:prstGeom>
        </p:spPr>
        <p:txBody>
          <a:bodyPr vert="horz" wrap="square" lIns="0" tIns="12700" rIns="0" bIns="0" rtlCol="0">
            <a:spAutoFit/>
          </a:bodyPr>
          <a:lstStyle/>
          <a:p>
            <a:pPr marL="152400" marR="5080" indent="-140335">
              <a:spcBef>
                <a:spcPts val="100"/>
              </a:spcBef>
              <a:buFont typeface="Arial"/>
              <a:buChar char="•"/>
              <a:tabLst>
                <a:tab pos="152400" algn="l"/>
                <a:tab pos="207645" algn="l"/>
              </a:tabLst>
            </a:pPr>
            <a:r>
              <a:rPr sz="2000" dirty="0">
                <a:latin typeface="+mj-lt"/>
                <a:cs typeface="Carlito"/>
              </a:rPr>
              <a:t>	</a:t>
            </a:r>
            <a:r>
              <a:rPr sz="2000" dirty="0">
                <a:solidFill>
                  <a:srgbClr val="C00000"/>
                </a:solidFill>
                <a:latin typeface="+mj-lt"/>
                <a:cs typeface="Carlito"/>
              </a:rPr>
              <a:t>Cam</a:t>
            </a:r>
            <a:r>
              <a:rPr sz="2000" b="1" dirty="0">
                <a:latin typeface="+mj-lt"/>
                <a:cs typeface="Carlito"/>
              </a:rPr>
              <a:t>:</a:t>
            </a:r>
            <a:r>
              <a:rPr sz="2000" b="1" spc="-110" dirty="0">
                <a:latin typeface="+mj-lt"/>
                <a:cs typeface="Carlito"/>
              </a:rPr>
              <a:t> </a:t>
            </a:r>
            <a:r>
              <a:rPr sz="2000" spc="-10" dirty="0">
                <a:latin typeface="+mj-lt"/>
                <a:cs typeface="Carlito"/>
              </a:rPr>
              <a:t>Mechanical</a:t>
            </a:r>
            <a:r>
              <a:rPr sz="2000" spc="-80" dirty="0">
                <a:latin typeface="+mj-lt"/>
                <a:cs typeface="Carlito"/>
              </a:rPr>
              <a:t> </a:t>
            </a:r>
            <a:r>
              <a:rPr sz="2000" spc="-20" dirty="0">
                <a:latin typeface="+mj-lt"/>
                <a:cs typeface="Carlito"/>
              </a:rPr>
              <a:t>component</a:t>
            </a:r>
            <a:r>
              <a:rPr sz="2000" spc="-80" dirty="0">
                <a:latin typeface="+mj-lt"/>
                <a:cs typeface="Carlito"/>
              </a:rPr>
              <a:t> </a:t>
            </a:r>
            <a:r>
              <a:rPr sz="2000" dirty="0">
                <a:latin typeface="+mj-lt"/>
                <a:cs typeface="Carlito"/>
              </a:rPr>
              <a:t>used</a:t>
            </a:r>
            <a:r>
              <a:rPr sz="2000" spc="-90" dirty="0">
                <a:latin typeface="+mj-lt"/>
                <a:cs typeface="Carlito"/>
              </a:rPr>
              <a:t> </a:t>
            </a:r>
            <a:r>
              <a:rPr sz="2000" spc="-25" dirty="0">
                <a:latin typeface="+mj-lt"/>
                <a:cs typeface="Carlito"/>
              </a:rPr>
              <a:t>to </a:t>
            </a:r>
            <a:r>
              <a:rPr sz="2000" spc="-30" dirty="0">
                <a:latin typeface="+mj-lt"/>
                <a:cs typeface="Carlito"/>
              </a:rPr>
              <a:t>convert</a:t>
            </a:r>
            <a:r>
              <a:rPr sz="2000" spc="-100" dirty="0">
                <a:latin typeface="+mj-lt"/>
                <a:cs typeface="Carlito"/>
              </a:rPr>
              <a:t> </a:t>
            </a:r>
            <a:r>
              <a:rPr sz="2000" spc="-10" dirty="0">
                <a:latin typeface="+mj-lt"/>
                <a:cs typeface="Carlito"/>
              </a:rPr>
              <a:t>rotary</a:t>
            </a:r>
            <a:r>
              <a:rPr sz="2000" spc="-90" dirty="0">
                <a:latin typeface="+mj-lt"/>
                <a:cs typeface="Carlito"/>
              </a:rPr>
              <a:t> </a:t>
            </a:r>
            <a:r>
              <a:rPr sz="2000" dirty="0">
                <a:latin typeface="+mj-lt"/>
                <a:cs typeface="Carlito"/>
              </a:rPr>
              <a:t>motion</a:t>
            </a:r>
            <a:r>
              <a:rPr sz="2000" spc="-114" dirty="0">
                <a:latin typeface="+mj-lt"/>
                <a:cs typeface="Carlito"/>
              </a:rPr>
              <a:t> </a:t>
            </a:r>
            <a:r>
              <a:rPr sz="2000" spc="-20" dirty="0">
                <a:latin typeface="+mj-lt"/>
                <a:cs typeface="Carlito"/>
              </a:rPr>
              <a:t>into </a:t>
            </a:r>
            <a:r>
              <a:rPr sz="2000" spc="-25" dirty="0">
                <a:latin typeface="+mj-lt"/>
                <a:cs typeface="Carlito"/>
              </a:rPr>
              <a:t>reciprocating</a:t>
            </a:r>
            <a:r>
              <a:rPr sz="2000" spc="-55" dirty="0">
                <a:latin typeface="+mj-lt"/>
                <a:cs typeface="Carlito"/>
              </a:rPr>
              <a:t> </a:t>
            </a:r>
            <a:r>
              <a:rPr sz="2000" spc="-10" dirty="0">
                <a:latin typeface="+mj-lt"/>
                <a:cs typeface="Carlito"/>
              </a:rPr>
              <a:t>motion</a:t>
            </a:r>
            <a:endParaRPr sz="2000" dirty="0">
              <a:latin typeface="+mj-lt"/>
              <a:cs typeface="Carlito"/>
            </a:endParaRPr>
          </a:p>
          <a:p>
            <a:pPr marL="151765" indent="-139065">
              <a:spcBef>
                <a:spcPts val="805"/>
              </a:spcBef>
              <a:buFont typeface="Arial"/>
              <a:buChar char="•"/>
              <a:tabLst>
                <a:tab pos="151765" algn="l"/>
              </a:tabLst>
            </a:pPr>
            <a:r>
              <a:rPr sz="2000" dirty="0">
                <a:latin typeface="+mj-lt"/>
                <a:cs typeface="Carlito"/>
              </a:rPr>
              <a:t>Cams</a:t>
            </a:r>
            <a:r>
              <a:rPr sz="2000" spc="-90" dirty="0">
                <a:latin typeface="+mj-lt"/>
                <a:cs typeface="Carlito"/>
              </a:rPr>
              <a:t> </a:t>
            </a:r>
            <a:r>
              <a:rPr sz="2000" dirty="0">
                <a:latin typeface="+mj-lt"/>
                <a:cs typeface="Carlito"/>
              </a:rPr>
              <a:t>are</a:t>
            </a:r>
            <a:r>
              <a:rPr sz="2000" spc="-80" dirty="0">
                <a:latin typeface="+mj-lt"/>
                <a:cs typeface="Carlito"/>
              </a:rPr>
              <a:t> </a:t>
            </a:r>
            <a:r>
              <a:rPr sz="2000" spc="-20" dirty="0">
                <a:latin typeface="+mj-lt"/>
                <a:cs typeface="Carlito"/>
              </a:rPr>
              <a:t>fitted</a:t>
            </a:r>
            <a:r>
              <a:rPr sz="2000" spc="-95" dirty="0">
                <a:latin typeface="+mj-lt"/>
                <a:cs typeface="Carlito"/>
              </a:rPr>
              <a:t> </a:t>
            </a:r>
            <a:r>
              <a:rPr sz="2000" dirty="0">
                <a:latin typeface="+mj-lt"/>
                <a:cs typeface="Carlito"/>
              </a:rPr>
              <a:t>in</a:t>
            </a:r>
            <a:r>
              <a:rPr sz="2000" spc="-70" dirty="0">
                <a:latin typeface="+mj-lt"/>
                <a:cs typeface="Carlito"/>
              </a:rPr>
              <a:t> </a:t>
            </a:r>
            <a:r>
              <a:rPr sz="2000" dirty="0">
                <a:latin typeface="+mj-lt"/>
                <a:cs typeface="Carlito"/>
              </a:rPr>
              <a:t>a</a:t>
            </a:r>
            <a:r>
              <a:rPr sz="2000" spc="45" dirty="0">
                <a:latin typeface="+mj-lt"/>
                <a:cs typeface="Carlito"/>
              </a:rPr>
              <a:t> </a:t>
            </a:r>
            <a:r>
              <a:rPr sz="2000" spc="-10" dirty="0">
                <a:solidFill>
                  <a:srgbClr val="C00000"/>
                </a:solidFill>
                <a:latin typeface="+mj-lt"/>
                <a:cs typeface="Carlito"/>
              </a:rPr>
              <a:t>camshaft</a:t>
            </a:r>
            <a:endParaRPr sz="2000" dirty="0">
              <a:latin typeface="+mj-lt"/>
              <a:cs typeface="Carlito"/>
            </a:endParaRPr>
          </a:p>
          <a:p>
            <a:pPr marR="289560" indent="-139065">
              <a:buFont typeface="Arial"/>
              <a:buChar char="•"/>
              <a:tabLst>
                <a:tab pos="152400" algn="l"/>
              </a:tabLst>
            </a:pPr>
            <a:r>
              <a:rPr sz="2000" spc="-10" dirty="0">
                <a:latin typeface="+mj-lt"/>
                <a:cs typeface="Carlito"/>
              </a:rPr>
              <a:t>Camshaft</a:t>
            </a:r>
            <a:r>
              <a:rPr sz="2000" spc="-85" dirty="0">
                <a:latin typeface="+mj-lt"/>
                <a:cs typeface="Carlito"/>
              </a:rPr>
              <a:t> </a:t>
            </a:r>
            <a:r>
              <a:rPr sz="2000" dirty="0">
                <a:latin typeface="+mj-lt"/>
                <a:cs typeface="Carlito"/>
              </a:rPr>
              <a:t>is</a:t>
            </a:r>
            <a:r>
              <a:rPr sz="2000" spc="-90" dirty="0">
                <a:latin typeface="+mj-lt"/>
                <a:cs typeface="Carlito"/>
              </a:rPr>
              <a:t> </a:t>
            </a:r>
            <a:r>
              <a:rPr sz="2000" spc="-20" dirty="0">
                <a:latin typeface="+mj-lt"/>
                <a:cs typeface="Carlito"/>
              </a:rPr>
              <a:t>driven</a:t>
            </a:r>
            <a:r>
              <a:rPr sz="2000" spc="-100" dirty="0">
                <a:latin typeface="+mj-lt"/>
                <a:cs typeface="Carlito"/>
              </a:rPr>
              <a:t> </a:t>
            </a:r>
            <a:r>
              <a:rPr sz="2000" dirty="0">
                <a:latin typeface="+mj-lt"/>
                <a:cs typeface="Carlito"/>
              </a:rPr>
              <a:t>by</a:t>
            </a:r>
            <a:r>
              <a:rPr sz="2000" spc="-70" dirty="0">
                <a:latin typeface="+mj-lt"/>
                <a:cs typeface="Carlito"/>
              </a:rPr>
              <a:t> </a:t>
            </a:r>
            <a:r>
              <a:rPr sz="2000" spc="-10" dirty="0">
                <a:latin typeface="+mj-lt"/>
                <a:cs typeface="Carlito"/>
              </a:rPr>
              <a:t>crankshaft</a:t>
            </a:r>
            <a:r>
              <a:rPr sz="2000" spc="-15" dirty="0">
                <a:latin typeface="+mj-lt"/>
                <a:cs typeface="Carlito"/>
              </a:rPr>
              <a:t> </a:t>
            </a:r>
            <a:r>
              <a:rPr sz="2000" spc="-25" dirty="0">
                <a:latin typeface="+mj-lt"/>
                <a:cs typeface="Carlito"/>
              </a:rPr>
              <a:t>by</a:t>
            </a:r>
            <a:r>
              <a:rPr lang="en-US" sz="2000" spc="-25" dirty="0">
                <a:latin typeface="+mj-lt"/>
                <a:cs typeface="Carlito"/>
              </a:rPr>
              <a:t> </a:t>
            </a:r>
            <a:r>
              <a:rPr sz="2000" spc="-30" dirty="0">
                <a:solidFill>
                  <a:srgbClr val="C00000"/>
                </a:solidFill>
                <a:latin typeface="+mj-lt"/>
                <a:cs typeface="Carlito"/>
              </a:rPr>
              <a:t>chain-</a:t>
            </a:r>
            <a:r>
              <a:rPr sz="2000" spc="-35" dirty="0">
                <a:solidFill>
                  <a:srgbClr val="C00000"/>
                </a:solidFill>
                <a:latin typeface="+mj-lt"/>
                <a:cs typeface="Carlito"/>
              </a:rPr>
              <a:t>sprockets</a:t>
            </a:r>
            <a:endParaRPr lang="en-US" sz="2000" spc="-35" dirty="0">
              <a:solidFill>
                <a:srgbClr val="C00000"/>
              </a:solidFill>
              <a:latin typeface="+mj-lt"/>
              <a:cs typeface="Carlito"/>
            </a:endParaRPr>
          </a:p>
          <a:p>
            <a:pPr marR="289560">
              <a:tabLst>
                <a:tab pos="152400" algn="l"/>
              </a:tabLst>
            </a:pPr>
            <a:r>
              <a:rPr sz="2000" spc="-80" dirty="0">
                <a:solidFill>
                  <a:srgbClr val="C00000"/>
                </a:solidFill>
                <a:latin typeface="+mj-lt"/>
                <a:cs typeface="Carlito"/>
              </a:rPr>
              <a:t> </a:t>
            </a:r>
            <a:r>
              <a:rPr sz="2000" dirty="0">
                <a:latin typeface="+mj-lt"/>
                <a:cs typeface="Carlito"/>
              </a:rPr>
              <a:t>or</a:t>
            </a:r>
            <a:r>
              <a:rPr lang="en-US" sz="2000" dirty="0">
                <a:latin typeface="+mj-lt"/>
                <a:cs typeface="Carlito"/>
              </a:rPr>
              <a:t> </a:t>
            </a:r>
            <a:r>
              <a:rPr lang="en-US" sz="2000" dirty="0">
                <a:solidFill>
                  <a:srgbClr val="C00000"/>
                </a:solidFill>
                <a:latin typeface="+mj-lt"/>
                <a:cs typeface="Carlito"/>
              </a:rPr>
              <a:t>timing</a:t>
            </a:r>
            <a:r>
              <a:rPr lang="en-US" sz="2000" spc="35" dirty="0">
                <a:solidFill>
                  <a:srgbClr val="C00000"/>
                </a:solidFill>
                <a:latin typeface="+mj-lt"/>
                <a:cs typeface="Carlito"/>
              </a:rPr>
              <a:t> </a:t>
            </a:r>
            <a:r>
              <a:rPr lang="en-US" sz="2000" spc="-10" dirty="0">
                <a:solidFill>
                  <a:srgbClr val="C00000"/>
                </a:solidFill>
                <a:latin typeface="+mj-lt"/>
                <a:cs typeface="Carlito"/>
              </a:rPr>
              <a:t>gears</a:t>
            </a:r>
            <a:endParaRPr lang="en-US" sz="2000" dirty="0">
              <a:latin typeface="+mj-lt"/>
              <a:cs typeface="Carlito"/>
            </a:endParaRPr>
          </a:p>
          <a:p>
            <a:pPr marR="289560" indent="-139065">
              <a:lnSpc>
                <a:spcPts val="3679"/>
              </a:lnSpc>
              <a:spcBef>
                <a:spcPts val="55"/>
              </a:spcBef>
              <a:buFont typeface="Arial"/>
              <a:buChar char="•"/>
              <a:tabLst>
                <a:tab pos="152400" algn="l"/>
              </a:tabLst>
            </a:pPr>
            <a:r>
              <a:rPr lang="en-US" sz="2000" spc="-20" dirty="0">
                <a:latin typeface="+mj-lt"/>
                <a:cs typeface="Carlito"/>
              </a:rPr>
              <a:t> </a:t>
            </a:r>
            <a:r>
              <a:rPr sz="2000" b="1" dirty="0">
                <a:latin typeface="+mj-lt"/>
                <a:cs typeface="Carlito"/>
              </a:rPr>
              <a:t>1</a:t>
            </a:r>
            <a:r>
              <a:rPr sz="2000" b="1" spc="-55" dirty="0">
                <a:latin typeface="+mj-lt"/>
                <a:cs typeface="Carlito"/>
              </a:rPr>
              <a:t> </a:t>
            </a:r>
            <a:r>
              <a:rPr sz="2000" dirty="0">
                <a:latin typeface="+mj-lt"/>
                <a:cs typeface="Carlito"/>
              </a:rPr>
              <a:t>cam</a:t>
            </a:r>
            <a:r>
              <a:rPr sz="2000" spc="-55" dirty="0">
                <a:latin typeface="+mj-lt"/>
                <a:cs typeface="Carlito"/>
              </a:rPr>
              <a:t> </a:t>
            </a:r>
            <a:r>
              <a:rPr sz="2000" spc="-25" dirty="0">
                <a:latin typeface="+mj-lt"/>
                <a:cs typeface="Carlito"/>
              </a:rPr>
              <a:t>required</a:t>
            </a:r>
            <a:r>
              <a:rPr sz="2000" spc="-70" dirty="0">
                <a:latin typeface="+mj-lt"/>
                <a:cs typeface="Carlito"/>
              </a:rPr>
              <a:t> </a:t>
            </a:r>
            <a:r>
              <a:rPr sz="2000" spc="-40" dirty="0">
                <a:latin typeface="+mj-lt"/>
                <a:cs typeface="Carlito"/>
              </a:rPr>
              <a:t>for</a:t>
            </a:r>
            <a:r>
              <a:rPr sz="2000" spc="-75" dirty="0">
                <a:latin typeface="+mj-lt"/>
                <a:cs typeface="Carlito"/>
              </a:rPr>
              <a:t> </a:t>
            </a:r>
            <a:r>
              <a:rPr sz="2000" dirty="0">
                <a:latin typeface="+mj-lt"/>
                <a:cs typeface="Carlito"/>
              </a:rPr>
              <a:t>each</a:t>
            </a:r>
            <a:r>
              <a:rPr sz="2000" spc="95" dirty="0">
                <a:latin typeface="+mj-lt"/>
                <a:cs typeface="Carlito"/>
              </a:rPr>
              <a:t> </a:t>
            </a:r>
            <a:r>
              <a:rPr sz="2000" spc="-20" dirty="0">
                <a:latin typeface="+mj-lt"/>
                <a:cs typeface="Carlito"/>
              </a:rPr>
              <a:t>valve</a:t>
            </a:r>
            <a:endParaRPr sz="2000" dirty="0">
              <a:latin typeface="+mj-lt"/>
              <a:cs typeface="Carlito"/>
            </a:endParaRPr>
          </a:p>
          <a:p>
            <a:pPr marL="151765" indent="-139065">
              <a:spcBef>
                <a:spcPts val="1095"/>
              </a:spcBef>
              <a:buFont typeface="Arial"/>
              <a:buChar char="•"/>
              <a:tabLst>
                <a:tab pos="151765" algn="l"/>
              </a:tabLst>
            </a:pPr>
            <a:r>
              <a:rPr sz="2000" spc="-10" dirty="0">
                <a:latin typeface="+mj-lt"/>
                <a:cs typeface="Carlito"/>
              </a:rPr>
              <a:t>Camshafts</a:t>
            </a:r>
            <a:r>
              <a:rPr sz="2000" spc="-30" dirty="0">
                <a:latin typeface="+mj-lt"/>
                <a:cs typeface="Carlito"/>
              </a:rPr>
              <a:t> </a:t>
            </a:r>
            <a:r>
              <a:rPr sz="2000" spc="-45" dirty="0">
                <a:latin typeface="+mj-lt"/>
                <a:cs typeface="Carlito"/>
              </a:rPr>
              <a:t>rotate</a:t>
            </a:r>
            <a:r>
              <a:rPr sz="2000" spc="-50" dirty="0">
                <a:latin typeface="+mj-lt"/>
                <a:cs typeface="Carlito"/>
              </a:rPr>
              <a:t> </a:t>
            </a:r>
            <a:r>
              <a:rPr sz="2000" dirty="0">
                <a:latin typeface="+mj-lt"/>
                <a:cs typeface="Carlito"/>
              </a:rPr>
              <a:t>at</a:t>
            </a:r>
            <a:r>
              <a:rPr sz="2000" spc="-60" dirty="0">
                <a:latin typeface="+mj-lt"/>
                <a:cs typeface="Carlito"/>
              </a:rPr>
              <a:t> </a:t>
            </a:r>
            <a:r>
              <a:rPr sz="2000" dirty="0">
                <a:solidFill>
                  <a:srgbClr val="C00000"/>
                </a:solidFill>
                <a:latin typeface="+mj-lt"/>
                <a:cs typeface="Carlito"/>
              </a:rPr>
              <a:t>half</a:t>
            </a:r>
            <a:r>
              <a:rPr sz="2000" spc="-60" dirty="0">
                <a:solidFill>
                  <a:srgbClr val="C00000"/>
                </a:solidFill>
                <a:latin typeface="+mj-lt"/>
                <a:cs typeface="Carlito"/>
              </a:rPr>
              <a:t> </a:t>
            </a:r>
            <a:r>
              <a:rPr sz="2000" dirty="0">
                <a:latin typeface="+mj-lt"/>
                <a:cs typeface="Carlito"/>
              </a:rPr>
              <a:t>the</a:t>
            </a:r>
            <a:r>
              <a:rPr sz="2000" spc="-65" dirty="0">
                <a:latin typeface="+mj-lt"/>
                <a:cs typeface="Carlito"/>
              </a:rPr>
              <a:t> </a:t>
            </a:r>
            <a:r>
              <a:rPr sz="2000" dirty="0">
                <a:latin typeface="+mj-lt"/>
                <a:cs typeface="Carlito"/>
              </a:rPr>
              <a:t>speed</a:t>
            </a:r>
            <a:r>
              <a:rPr sz="2000" spc="-60" dirty="0">
                <a:latin typeface="+mj-lt"/>
                <a:cs typeface="Carlito"/>
              </a:rPr>
              <a:t> </a:t>
            </a:r>
            <a:r>
              <a:rPr sz="2000" dirty="0">
                <a:latin typeface="+mj-lt"/>
                <a:cs typeface="Carlito"/>
              </a:rPr>
              <a:t>of</a:t>
            </a:r>
            <a:r>
              <a:rPr sz="2000" spc="345" dirty="0">
                <a:latin typeface="+mj-lt"/>
                <a:cs typeface="Carlito"/>
              </a:rPr>
              <a:t> </a:t>
            </a:r>
            <a:r>
              <a:rPr sz="2000" spc="-25" dirty="0">
                <a:latin typeface="+mj-lt"/>
                <a:cs typeface="Carlito"/>
              </a:rPr>
              <a:t>the</a:t>
            </a:r>
            <a:endParaRPr sz="2000" dirty="0">
              <a:latin typeface="+mj-lt"/>
              <a:cs typeface="Carlito"/>
            </a:endParaRPr>
          </a:p>
          <a:p>
            <a:pPr marL="152400"/>
            <a:r>
              <a:rPr sz="2000" spc="-10" dirty="0">
                <a:latin typeface="+mj-lt"/>
                <a:cs typeface="Carlito"/>
              </a:rPr>
              <a:t>crankshaft</a:t>
            </a:r>
            <a:endParaRPr sz="2000" dirty="0">
              <a:latin typeface="+mj-lt"/>
              <a:cs typeface="Carlito"/>
            </a:endParaRPr>
          </a:p>
          <a:p>
            <a:pPr marL="151765" indent="-139065">
              <a:spcBef>
                <a:spcPts val="120"/>
              </a:spcBef>
              <a:buFont typeface="Arial"/>
              <a:buChar char="•"/>
              <a:tabLst>
                <a:tab pos="151765" algn="l"/>
              </a:tabLst>
            </a:pPr>
            <a:r>
              <a:rPr sz="2000" spc="-95" dirty="0">
                <a:latin typeface="+mj-lt"/>
                <a:cs typeface="Carlito"/>
              </a:rPr>
              <a:t>Total</a:t>
            </a:r>
            <a:r>
              <a:rPr sz="2000" spc="-70" dirty="0">
                <a:latin typeface="+mj-lt"/>
                <a:cs typeface="Carlito"/>
              </a:rPr>
              <a:t> </a:t>
            </a:r>
            <a:r>
              <a:rPr sz="2000" dirty="0">
                <a:latin typeface="+mj-lt"/>
                <a:cs typeface="Carlito"/>
              </a:rPr>
              <a:t>engine</a:t>
            </a:r>
            <a:r>
              <a:rPr sz="2000" spc="-80" dirty="0">
                <a:latin typeface="+mj-lt"/>
                <a:cs typeface="Carlito"/>
              </a:rPr>
              <a:t> </a:t>
            </a:r>
            <a:r>
              <a:rPr sz="2000" spc="-20" dirty="0">
                <a:latin typeface="+mj-lt"/>
                <a:cs typeface="Carlito"/>
              </a:rPr>
              <a:t>rotation:</a:t>
            </a:r>
            <a:r>
              <a:rPr sz="2000" spc="20" dirty="0">
                <a:latin typeface="+mj-lt"/>
                <a:cs typeface="Carlito"/>
              </a:rPr>
              <a:t> </a:t>
            </a:r>
            <a:r>
              <a:rPr sz="2000" spc="-20" dirty="0">
                <a:latin typeface="+mj-lt"/>
                <a:cs typeface="Carlito"/>
              </a:rPr>
              <a:t>720</a:t>
            </a:r>
            <a:r>
              <a:rPr sz="2000" spc="-20" dirty="0">
                <a:latin typeface="+mj-lt"/>
                <a:cs typeface="Arial"/>
              </a:rPr>
              <a:t>°</a:t>
            </a:r>
            <a:endParaRPr sz="2000" dirty="0">
              <a:latin typeface="+mj-lt"/>
              <a:cs typeface="Arial"/>
            </a:endParaRPr>
          </a:p>
          <a:p>
            <a:pPr marL="208915" indent="-196215">
              <a:buClr>
                <a:srgbClr val="000000"/>
              </a:buClr>
              <a:buFont typeface="Arial"/>
              <a:buChar char="•"/>
              <a:tabLst>
                <a:tab pos="208915" algn="l"/>
              </a:tabLst>
            </a:pPr>
            <a:r>
              <a:rPr sz="2000" spc="-10" dirty="0">
                <a:solidFill>
                  <a:srgbClr val="C00000"/>
                </a:solidFill>
                <a:latin typeface="+mj-lt"/>
                <a:cs typeface="Carlito"/>
              </a:rPr>
              <a:t>IVO</a:t>
            </a:r>
            <a:r>
              <a:rPr sz="2000" spc="-85" dirty="0">
                <a:solidFill>
                  <a:srgbClr val="C00000"/>
                </a:solidFill>
                <a:latin typeface="+mj-lt"/>
                <a:cs typeface="Carlito"/>
              </a:rPr>
              <a:t> </a:t>
            </a:r>
            <a:r>
              <a:rPr sz="2000" b="1" dirty="0">
                <a:latin typeface="+mj-lt"/>
                <a:cs typeface="Carlito"/>
              </a:rPr>
              <a:t>:</a:t>
            </a:r>
            <a:r>
              <a:rPr sz="2000" b="1" spc="-40" dirty="0">
                <a:latin typeface="+mj-lt"/>
                <a:cs typeface="Carlito"/>
              </a:rPr>
              <a:t> </a:t>
            </a:r>
            <a:r>
              <a:rPr sz="2000" dirty="0">
                <a:latin typeface="+mj-lt"/>
                <a:cs typeface="Carlito"/>
              </a:rPr>
              <a:t>0</a:t>
            </a:r>
            <a:r>
              <a:rPr sz="2000" dirty="0">
                <a:latin typeface="+mj-lt"/>
                <a:cs typeface="Arial"/>
              </a:rPr>
              <a:t>°</a:t>
            </a:r>
            <a:r>
              <a:rPr sz="2000" dirty="0">
                <a:latin typeface="+mj-lt"/>
                <a:cs typeface="Carlito"/>
              </a:rPr>
              <a:t>to</a:t>
            </a:r>
            <a:r>
              <a:rPr sz="2000" spc="-45" dirty="0">
                <a:latin typeface="+mj-lt"/>
                <a:cs typeface="Carlito"/>
              </a:rPr>
              <a:t> </a:t>
            </a:r>
            <a:r>
              <a:rPr sz="2000" spc="-20" dirty="0">
                <a:latin typeface="+mj-lt"/>
                <a:cs typeface="Carlito"/>
              </a:rPr>
              <a:t>180</a:t>
            </a:r>
            <a:r>
              <a:rPr sz="2000" spc="-20" dirty="0">
                <a:latin typeface="+mj-lt"/>
                <a:cs typeface="Arial"/>
              </a:rPr>
              <a:t>°</a:t>
            </a:r>
            <a:endParaRPr sz="2000" dirty="0">
              <a:latin typeface="+mj-lt"/>
              <a:cs typeface="Arial"/>
            </a:endParaRPr>
          </a:p>
          <a:p>
            <a:pPr marL="208915" indent="-196215">
              <a:spcBef>
                <a:spcPts val="805"/>
              </a:spcBef>
              <a:buClr>
                <a:srgbClr val="000000"/>
              </a:buClr>
              <a:buFont typeface="Arial"/>
              <a:buChar char="•"/>
              <a:tabLst>
                <a:tab pos="208915" algn="l"/>
              </a:tabLst>
            </a:pPr>
            <a:r>
              <a:rPr sz="2000" dirty="0">
                <a:solidFill>
                  <a:srgbClr val="C00000"/>
                </a:solidFill>
                <a:latin typeface="+mj-lt"/>
                <a:cs typeface="Carlito"/>
              </a:rPr>
              <a:t>EVO</a:t>
            </a:r>
            <a:r>
              <a:rPr sz="2000" b="1" dirty="0">
                <a:latin typeface="+mj-lt"/>
                <a:cs typeface="Carlito"/>
              </a:rPr>
              <a:t>:</a:t>
            </a:r>
            <a:r>
              <a:rPr sz="2000" b="1" spc="-85" dirty="0">
                <a:latin typeface="+mj-lt"/>
                <a:cs typeface="Carlito"/>
              </a:rPr>
              <a:t> </a:t>
            </a:r>
            <a:r>
              <a:rPr sz="2000" spc="-10" dirty="0">
                <a:latin typeface="+mj-lt"/>
                <a:cs typeface="Carlito"/>
              </a:rPr>
              <a:t>540</a:t>
            </a:r>
            <a:r>
              <a:rPr sz="2000" spc="-10" dirty="0">
                <a:latin typeface="+mj-lt"/>
                <a:cs typeface="Arial"/>
              </a:rPr>
              <a:t>°</a:t>
            </a:r>
            <a:r>
              <a:rPr sz="2000" spc="-10" dirty="0">
                <a:latin typeface="+mj-lt"/>
                <a:cs typeface="Carlito"/>
              </a:rPr>
              <a:t>to</a:t>
            </a:r>
            <a:r>
              <a:rPr sz="2000" spc="-70" dirty="0">
                <a:latin typeface="+mj-lt"/>
                <a:cs typeface="Carlito"/>
              </a:rPr>
              <a:t> </a:t>
            </a:r>
            <a:r>
              <a:rPr sz="2000" spc="-20" dirty="0">
                <a:latin typeface="+mj-lt"/>
                <a:cs typeface="Carlito"/>
              </a:rPr>
              <a:t>720</a:t>
            </a:r>
            <a:r>
              <a:rPr sz="2000" spc="-20" dirty="0">
                <a:latin typeface="+mj-lt"/>
                <a:cs typeface="Arial"/>
              </a:rPr>
              <a:t>°</a:t>
            </a:r>
            <a:endParaRPr sz="2000" dirty="0">
              <a:latin typeface="+mj-lt"/>
              <a:cs typeface="Arial"/>
            </a:endParaRPr>
          </a:p>
        </p:txBody>
      </p:sp>
    </p:spTree>
    <p:extLst>
      <p:ext uri="{BB962C8B-B14F-4D97-AF65-F5344CB8AC3E}">
        <p14:creationId xmlns:p14="http://schemas.microsoft.com/office/powerpoint/2010/main" val="393018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5427979" y="4907991"/>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686800" y="4844384"/>
            <a:ext cx="245109" cy="127214"/>
          </a:xfrm>
        </p:spPr>
        <p:txBody>
          <a:bodyPr/>
          <a:lstStyle/>
          <a:p>
            <a:pPr marL="28575">
              <a:lnSpc>
                <a:spcPts val="930"/>
              </a:lnSpc>
            </a:pPr>
            <a:fld id="{81D60167-4931-47E6-BA6A-407CBD079E47}" type="slidenum">
              <a:rPr lang="en-US" spc="-38">
                <a:latin typeface="+mj-lt"/>
              </a:rPr>
              <a:pPr marL="28575">
                <a:lnSpc>
                  <a:spcPts val="930"/>
                </a:lnSpc>
              </a:pPr>
              <a:t>15</a:t>
            </a:fld>
            <a:endParaRPr lang="en-US" spc="-38" dirty="0">
              <a:latin typeface="+mj-lt"/>
            </a:endParaRPr>
          </a:p>
        </p:txBody>
      </p:sp>
      <p:sp>
        <p:nvSpPr>
          <p:cNvPr id="10" name="object 2">
            <a:extLst>
              <a:ext uri="{FF2B5EF4-FFF2-40B4-BE49-F238E27FC236}">
                <a16:creationId xmlns:a16="http://schemas.microsoft.com/office/drawing/2014/main" id="{833D4299-7B4E-687F-B7BD-DABD234515A0}"/>
              </a:ext>
            </a:extLst>
          </p:cNvPr>
          <p:cNvSpPr txBox="1">
            <a:spLocks noGrp="1"/>
          </p:cNvSpPr>
          <p:nvPr>
            <p:ph type="title"/>
          </p:nvPr>
        </p:nvSpPr>
        <p:spPr>
          <a:xfrm>
            <a:off x="1143000" y="83046"/>
            <a:ext cx="6854190" cy="350737"/>
          </a:xfrm>
          <a:prstGeom prst="rect">
            <a:avLst/>
          </a:prstGeom>
        </p:spPr>
        <p:txBody>
          <a:bodyPr vert="horz" wrap="square" lIns="0" tIns="12065" rIns="0" bIns="0" rtlCol="0">
            <a:spAutoFit/>
          </a:bodyPr>
          <a:lstStyle/>
          <a:p>
            <a:pPr algn="ctr">
              <a:spcBef>
                <a:spcPts val="95"/>
              </a:spcBef>
            </a:pPr>
            <a:r>
              <a:rPr lang="en-US" sz="2200" u="none" dirty="0">
                <a:latin typeface="+mj-lt"/>
              </a:rPr>
              <a:t>Indicator and valve-timing diagram for a 4- stroke SI engine</a:t>
            </a:r>
            <a:endParaRPr sz="2200" u="none" spc="-10" dirty="0">
              <a:latin typeface="+mj-lt"/>
            </a:endParaRPr>
          </a:p>
        </p:txBody>
      </p:sp>
      <p:sp>
        <p:nvSpPr>
          <p:cNvPr id="7" name="object 4">
            <a:extLst>
              <a:ext uri="{FF2B5EF4-FFF2-40B4-BE49-F238E27FC236}">
                <a16:creationId xmlns:a16="http://schemas.microsoft.com/office/drawing/2014/main" id="{23BC043F-EEA7-08E8-B46E-3D21C23E41F1}"/>
              </a:ext>
            </a:extLst>
          </p:cNvPr>
          <p:cNvSpPr txBox="1"/>
          <p:nvPr/>
        </p:nvSpPr>
        <p:spPr>
          <a:xfrm>
            <a:off x="1983740" y="6358991"/>
            <a:ext cx="5415915" cy="224420"/>
          </a:xfrm>
          <a:prstGeom prst="rect">
            <a:avLst/>
          </a:prstGeom>
        </p:spPr>
        <p:txBody>
          <a:bodyPr vert="horz" wrap="square" lIns="0" tIns="0" rIns="0" bIns="0" rtlCol="0">
            <a:spAutoFit/>
          </a:bodyPr>
          <a:lstStyle/>
          <a:p>
            <a:pPr marL="12700">
              <a:lnSpc>
                <a:spcPts val="1689"/>
              </a:lnSpc>
            </a:pPr>
            <a:r>
              <a:rPr lang="en-US" u="sng" spc="-10">
                <a:solidFill>
                  <a:srgbClr val="0000FF"/>
                </a:solidFill>
                <a:uFill>
                  <a:solidFill>
                    <a:srgbClr val="0000FF"/>
                  </a:solidFill>
                </a:uFill>
                <a:latin typeface="+mj-lt"/>
                <a:cs typeface="Carlito"/>
                <a:hlinkClick r:id="rId4"/>
              </a:rPr>
              <a:t>https://www.youtube.com/watch?v=fTAUq6G9apg&amp;t=39s</a:t>
            </a:r>
            <a:endParaRPr lang="en-US" dirty="0">
              <a:latin typeface="+mj-lt"/>
              <a:cs typeface="Carlito"/>
            </a:endParaRPr>
          </a:p>
        </p:txBody>
      </p:sp>
      <p:sp>
        <p:nvSpPr>
          <p:cNvPr id="8" name="TextBox 7">
            <a:extLst>
              <a:ext uri="{FF2B5EF4-FFF2-40B4-BE49-F238E27FC236}">
                <a16:creationId xmlns:a16="http://schemas.microsoft.com/office/drawing/2014/main" id="{F22F0028-FA45-2B61-BB52-5BA932891FF7}"/>
              </a:ext>
            </a:extLst>
          </p:cNvPr>
          <p:cNvSpPr txBox="1"/>
          <p:nvPr/>
        </p:nvSpPr>
        <p:spPr>
          <a:xfrm>
            <a:off x="1905001" y="4552951"/>
            <a:ext cx="3903633" cy="307777"/>
          </a:xfrm>
          <a:prstGeom prst="rect">
            <a:avLst/>
          </a:prstGeom>
          <a:noFill/>
        </p:spPr>
        <p:txBody>
          <a:bodyPr wrap="none" rtlCol="0">
            <a:spAutoFit/>
          </a:bodyPr>
          <a:lstStyle/>
          <a:p>
            <a:r>
              <a:rPr lang="en-US" sz="1400" dirty="0">
                <a:latin typeface="+mj-lt"/>
                <a:hlinkClick r:id="rId5"/>
              </a:rPr>
              <a:t>https://www.youtube.com/watch?v=Te-OltNQRUk</a:t>
            </a:r>
            <a:endParaRPr lang="en-US" sz="1400" dirty="0">
              <a:latin typeface="+mj-lt"/>
            </a:endParaRPr>
          </a:p>
        </p:txBody>
      </p:sp>
      <p:pic>
        <p:nvPicPr>
          <p:cNvPr id="2" name="Valve Timing Diagram">
            <a:hlinkClick r:id="" action="ppaction://media"/>
            <a:extLst>
              <a:ext uri="{FF2B5EF4-FFF2-40B4-BE49-F238E27FC236}">
                <a16:creationId xmlns:a16="http://schemas.microsoft.com/office/drawing/2014/main" id="{C4069EF4-14F4-D27E-2B35-C3F9360E7DD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40100" y="819151"/>
            <a:ext cx="5979901" cy="3363695"/>
          </a:xfrm>
          <a:prstGeom prst="rect">
            <a:avLst/>
          </a:prstGeom>
        </p:spPr>
      </p:pic>
    </p:spTree>
    <p:extLst>
      <p:ext uri="{BB962C8B-B14F-4D97-AF65-F5344CB8AC3E}">
        <p14:creationId xmlns:p14="http://schemas.microsoft.com/office/powerpoint/2010/main" val="357929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5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5427979" y="4907991"/>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788402" y="4888774"/>
            <a:ext cx="245109" cy="127214"/>
          </a:xfrm>
        </p:spPr>
        <p:txBody>
          <a:bodyPr/>
          <a:lstStyle/>
          <a:p>
            <a:pPr marL="28575">
              <a:lnSpc>
                <a:spcPts val="930"/>
              </a:lnSpc>
            </a:pPr>
            <a:fld id="{81D60167-4931-47E6-BA6A-407CBD079E47}" type="slidenum">
              <a:rPr lang="en-US" spc="-38">
                <a:latin typeface="+mj-lt"/>
              </a:rPr>
              <a:pPr marL="28575">
                <a:lnSpc>
                  <a:spcPts val="930"/>
                </a:lnSpc>
              </a:pPr>
              <a:t>16</a:t>
            </a:fld>
            <a:endParaRPr lang="en-US" spc="-38" dirty="0">
              <a:latin typeface="+mj-lt"/>
            </a:endParaRPr>
          </a:p>
        </p:txBody>
      </p:sp>
      <p:sp>
        <p:nvSpPr>
          <p:cNvPr id="10" name="object 2">
            <a:extLst>
              <a:ext uri="{FF2B5EF4-FFF2-40B4-BE49-F238E27FC236}">
                <a16:creationId xmlns:a16="http://schemas.microsoft.com/office/drawing/2014/main" id="{833D4299-7B4E-687F-B7BD-DABD234515A0}"/>
              </a:ext>
            </a:extLst>
          </p:cNvPr>
          <p:cNvSpPr txBox="1">
            <a:spLocks noGrp="1"/>
          </p:cNvSpPr>
          <p:nvPr>
            <p:ph type="title"/>
          </p:nvPr>
        </p:nvSpPr>
        <p:spPr>
          <a:xfrm>
            <a:off x="1143000" y="83046"/>
            <a:ext cx="6854190" cy="350737"/>
          </a:xfrm>
          <a:prstGeom prst="rect">
            <a:avLst/>
          </a:prstGeom>
        </p:spPr>
        <p:txBody>
          <a:bodyPr vert="horz" wrap="square" lIns="0" tIns="12065" rIns="0" bIns="0" rtlCol="0">
            <a:spAutoFit/>
          </a:bodyPr>
          <a:lstStyle/>
          <a:p>
            <a:pPr algn="ctr">
              <a:spcBef>
                <a:spcPts val="95"/>
              </a:spcBef>
            </a:pPr>
            <a:r>
              <a:rPr lang="en-US" sz="2200" u="none" dirty="0">
                <a:latin typeface="+mj-lt"/>
              </a:rPr>
              <a:t>Indicator and valve-timing diagram for a 4- stroke engine</a:t>
            </a:r>
            <a:endParaRPr sz="2200" u="none" spc="-10" dirty="0">
              <a:latin typeface="+mj-lt"/>
            </a:endParaRPr>
          </a:p>
        </p:txBody>
      </p:sp>
      <p:sp>
        <p:nvSpPr>
          <p:cNvPr id="2" name="object 5">
            <a:extLst>
              <a:ext uri="{FF2B5EF4-FFF2-40B4-BE49-F238E27FC236}">
                <a16:creationId xmlns:a16="http://schemas.microsoft.com/office/drawing/2014/main" id="{F4EC649A-2AC5-B50B-3C44-DBF11D5DB844}"/>
              </a:ext>
            </a:extLst>
          </p:cNvPr>
          <p:cNvSpPr txBox="1"/>
          <p:nvPr/>
        </p:nvSpPr>
        <p:spPr>
          <a:xfrm>
            <a:off x="1295400" y="742950"/>
            <a:ext cx="1591310" cy="351378"/>
          </a:xfrm>
          <a:prstGeom prst="rect">
            <a:avLst/>
          </a:prstGeom>
        </p:spPr>
        <p:txBody>
          <a:bodyPr vert="horz" wrap="square" lIns="0" tIns="12700" rIns="0" bIns="0" rtlCol="0">
            <a:spAutoFit/>
          </a:bodyPr>
          <a:lstStyle/>
          <a:p>
            <a:pPr marL="12700">
              <a:spcBef>
                <a:spcPts val="100"/>
              </a:spcBef>
            </a:pPr>
            <a:r>
              <a:rPr sz="2200" b="1" spc="-20" dirty="0">
                <a:solidFill>
                  <a:srgbClr val="FF0000"/>
                </a:solidFill>
                <a:latin typeface="+mj-lt"/>
                <a:cs typeface="Carlito"/>
              </a:rPr>
              <a:t>Terminology</a:t>
            </a:r>
            <a:r>
              <a:rPr lang="en-US" sz="2200" b="1" spc="-20" dirty="0">
                <a:solidFill>
                  <a:srgbClr val="FF0000"/>
                </a:solidFill>
                <a:latin typeface="+mj-lt"/>
                <a:cs typeface="Carlito"/>
              </a:rPr>
              <a:t>:</a:t>
            </a:r>
            <a:endParaRPr sz="2200" dirty="0">
              <a:latin typeface="+mj-lt"/>
              <a:cs typeface="Carlito"/>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662652-7CBB-1A72-2854-DA905C10DCA1}"/>
                  </a:ext>
                </a:extLst>
              </p:cNvPr>
              <p:cNvSpPr txBox="1"/>
              <p:nvPr/>
            </p:nvSpPr>
            <p:spPr>
              <a:xfrm>
                <a:off x="1998286" y="1219201"/>
                <a:ext cx="5461752" cy="2400657"/>
              </a:xfrm>
              <a:prstGeom prst="rect">
                <a:avLst/>
              </a:prstGeom>
              <a:noFill/>
            </p:spPr>
            <p:txBody>
              <a:bodyPr wrap="none" rtlCol="0">
                <a:spAutoFit/>
              </a:bodyPr>
              <a:lstStyle/>
              <a:p>
                <a:pPr>
                  <a:spcBef>
                    <a:spcPts val="200"/>
                  </a:spcBef>
                </a:pPr>
                <a:r>
                  <a:rPr lang="en-US" sz="2000" i="1" dirty="0">
                    <a:solidFill>
                      <a:schemeClr val="tx2">
                        <a:lumMod val="75000"/>
                      </a:schemeClr>
                    </a:solidFill>
                    <a:latin typeface="+mj-lt"/>
                  </a:rPr>
                  <a:t>TDC:</a:t>
                </a:r>
                <a:r>
                  <a:rPr lang="en-US" sz="2000" dirty="0">
                    <a:solidFill>
                      <a:schemeClr val="tx2">
                        <a:lumMod val="75000"/>
                      </a:schemeClr>
                    </a:solidFill>
                    <a:latin typeface="+mj-lt"/>
                  </a:rPr>
                  <a:t> </a:t>
                </a:r>
                <a:r>
                  <a:rPr lang="en-US" sz="2000" dirty="0">
                    <a:latin typeface="+mj-lt"/>
                  </a:rPr>
                  <a:t>	Top dead center</a:t>
                </a:r>
              </a:p>
              <a:p>
                <a:pPr>
                  <a:spcBef>
                    <a:spcPts val="200"/>
                  </a:spcBef>
                </a:pPr>
                <a:r>
                  <a:rPr lang="en-US" sz="2000" i="1" dirty="0">
                    <a:solidFill>
                      <a:schemeClr val="tx2">
                        <a:lumMod val="75000"/>
                      </a:schemeClr>
                    </a:solidFill>
                    <a:latin typeface="+mj-lt"/>
                  </a:rPr>
                  <a:t>BDC</a:t>
                </a:r>
                <a:r>
                  <a:rPr lang="en-US" sz="2000" dirty="0">
                    <a:solidFill>
                      <a:schemeClr val="tx2">
                        <a:lumMod val="75000"/>
                      </a:schemeClr>
                    </a:solidFill>
                    <a:latin typeface="+mj-lt"/>
                  </a:rPr>
                  <a:t>: </a:t>
                </a:r>
                <a:r>
                  <a:rPr lang="en-US" sz="2000" dirty="0">
                    <a:latin typeface="+mj-lt"/>
                  </a:rPr>
                  <a:t>	Bottom dead center</a:t>
                </a:r>
              </a:p>
              <a:p>
                <a:pPr>
                  <a:spcBef>
                    <a:spcPts val="200"/>
                  </a:spcBef>
                </a:pPr>
                <a:r>
                  <a:rPr lang="en-US" sz="2000" i="1" dirty="0">
                    <a:solidFill>
                      <a:schemeClr val="tx2">
                        <a:lumMod val="75000"/>
                      </a:schemeClr>
                    </a:solidFill>
                    <a:latin typeface="+mj-lt"/>
                  </a:rPr>
                  <a:t>IVO:</a:t>
                </a:r>
                <a:r>
                  <a:rPr lang="en-US" sz="2000" dirty="0">
                    <a:solidFill>
                      <a:schemeClr val="tx2">
                        <a:lumMod val="75000"/>
                      </a:schemeClr>
                    </a:solidFill>
                    <a:latin typeface="+mj-lt"/>
                  </a:rPr>
                  <a:t> </a:t>
                </a:r>
                <a:r>
                  <a:rPr lang="en-US" sz="2000" dirty="0">
                    <a:latin typeface="+mj-lt"/>
                  </a:rPr>
                  <a:t>	Inlet valve opens (10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-20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 before TDC)</a:t>
                </a:r>
              </a:p>
              <a:p>
                <a:pPr>
                  <a:spcBef>
                    <a:spcPts val="200"/>
                  </a:spcBef>
                </a:pPr>
                <a:r>
                  <a:rPr lang="en-US" sz="2000" i="1" dirty="0">
                    <a:solidFill>
                      <a:schemeClr val="tx2">
                        <a:lumMod val="75000"/>
                      </a:schemeClr>
                    </a:solidFill>
                    <a:latin typeface="+mj-lt"/>
                  </a:rPr>
                  <a:t>IVC: </a:t>
                </a:r>
                <a:r>
                  <a:rPr lang="en-US" sz="2000" i="1" dirty="0">
                    <a:latin typeface="+mj-lt"/>
                  </a:rPr>
                  <a:t>	</a:t>
                </a:r>
                <a:r>
                  <a:rPr lang="en-US" sz="2000" dirty="0">
                    <a:latin typeface="+mj-lt"/>
                  </a:rPr>
                  <a:t>Inlet valve closes (30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-40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 after TDC)</a:t>
                </a:r>
              </a:p>
              <a:p>
                <a:pPr>
                  <a:spcBef>
                    <a:spcPts val="200"/>
                  </a:spcBef>
                </a:pPr>
                <a:r>
                  <a:rPr lang="en-US" sz="2000" i="1" dirty="0">
                    <a:solidFill>
                      <a:schemeClr val="tx2">
                        <a:lumMod val="75000"/>
                      </a:schemeClr>
                    </a:solidFill>
                    <a:latin typeface="+mj-lt"/>
                  </a:rPr>
                  <a:t>IGN: </a:t>
                </a:r>
                <a:r>
                  <a:rPr lang="en-US" sz="2000" i="1" dirty="0">
                    <a:latin typeface="+mj-lt"/>
                  </a:rPr>
                  <a:t>	</a:t>
                </a:r>
                <a:r>
                  <a:rPr lang="en-US" sz="2000" dirty="0">
                    <a:latin typeface="+mj-lt"/>
                  </a:rPr>
                  <a:t>Ignition (20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-30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 before TDC)</a:t>
                </a:r>
              </a:p>
              <a:p>
                <a:pPr>
                  <a:spcBef>
                    <a:spcPts val="200"/>
                  </a:spcBef>
                </a:pPr>
                <a:r>
                  <a:rPr lang="en-US" sz="2000" i="1" dirty="0">
                    <a:solidFill>
                      <a:schemeClr val="tx2">
                        <a:lumMod val="75000"/>
                      </a:schemeClr>
                    </a:solidFill>
                    <a:latin typeface="+mj-lt"/>
                  </a:rPr>
                  <a:t>EVO: </a:t>
                </a:r>
                <a:r>
                  <a:rPr lang="en-US" sz="2000" i="1" dirty="0">
                    <a:latin typeface="+mj-lt"/>
                  </a:rPr>
                  <a:t>	</a:t>
                </a:r>
                <a:r>
                  <a:rPr lang="en-US" sz="2000" dirty="0">
                    <a:latin typeface="+mj-lt"/>
                  </a:rPr>
                  <a:t>Exhaust valve opens (30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-50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 before BDC)</a:t>
                </a:r>
              </a:p>
              <a:p>
                <a:pPr>
                  <a:spcBef>
                    <a:spcPts val="200"/>
                  </a:spcBef>
                </a:pPr>
                <a:r>
                  <a:rPr lang="en-US" sz="2000" i="1" dirty="0">
                    <a:solidFill>
                      <a:schemeClr val="tx2">
                        <a:lumMod val="75000"/>
                      </a:schemeClr>
                    </a:solidFill>
                    <a:latin typeface="+mj-lt"/>
                  </a:rPr>
                  <a:t>EVC: </a:t>
                </a:r>
                <a:r>
                  <a:rPr lang="en-US" sz="2000" i="1" dirty="0">
                    <a:latin typeface="+mj-lt"/>
                  </a:rPr>
                  <a:t>	</a:t>
                </a:r>
                <a:r>
                  <a:rPr lang="en-US" sz="2000" dirty="0">
                    <a:latin typeface="+mj-lt"/>
                  </a:rPr>
                  <a:t>Exhaust valve closes (10</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-15</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a:latin typeface="+mj-lt"/>
                  </a:rPr>
                  <a:t> after TDC)</a:t>
                </a:r>
              </a:p>
            </p:txBody>
          </p:sp>
        </mc:Choice>
        <mc:Fallback xmlns="">
          <p:sp>
            <p:nvSpPr>
              <p:cNvPr id="4" name="TextBox 3">
                <a:extLst>
                  <a:ext uri="{FF2B5EF4-FFF2-40B4-BE49-F238E27FC236}">
                    <a16:creationId xmlns:a16="http://schemas.microsoft.com/office/drawing/2014/main" id="{2C662652-7CBB-1A72-2854-DA905C10DCA1}"/>
                  </a:ext>
                </a:extLst>
              </p:cNvPr>
              <p:cNvSpPr txBox="1">
                <a:spLocks noRot="1" noChangeAspect="1" noMove="1" noResize="1" noEditPoints="1" noAdjustHandles="1" noChangeArrowheads="1" noChangeShapeType="1" noTextEdit="1"/>
              </p:cNvSpPr>
              <p:nvPr/>
            </p:nvSpPr>
            <p:spPr>
              <a:xfrm>
                <a:off x="1998286" y="1219201"/>
                <a:ext cx="5461752" cy="2400657"/>
              </a:xfrm>
              <a:prstGeom prst="rect">
                <a:avLst/>
              </a:prstGeom>
              <a:blipFill>
                <a:blip r:embed="rId2"/>
                <a:stretch>
                  <a:fillRect l="-1228" t="-1269" r="-335" b="-35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6DA0EC-9999-4812-BF2C-4A7366B9CA11}"/>
                  </a:ext>
                </a:extLst>
              </p:cNvPr>
              <p:cNvSpPr txBox="1"/>
              <p:nvPr/>
            </p:nvSpPr>
            <p:spPr>
              <a:xfrm>
                <a:off x="1219201" y="3782830"/>
                <a:ext cx="6777990" cy="1169551"/>
              </a:xfrm>
              <a:prstGeom prst="rect">
                <a:avLst/>
              </a:prstGeom>
              <a:noFill/>
            </p:spPr>
            <p:txBody>
              <a:bodyPr wrap="square" rtlCol="0">
                <a:spAutoFit/>
              </a:bodyPr>
              <a:lstStyle/>
              <a:p>
                <a:r>
                  <a:rPr lang="en-US" b="1" u="sng" dirty="0">
                    <a:latin typeface="+mj-lt"/>
                  </a:rPr>
                  <a:t>Valve overlap:</a:t>
                </a:r>
                <a:r>
                  <a:rPr lang="en-US" b="1" dirty="0">
                    <a:latin typeface="+mj-lt"/>
                  </a:rPr>
                  <a:t> </a:t>
                </a:r>
                <a:r>
                  <a:rPr lang="en-US" dirty="0">
                    <a:latin typeface="+mj-lt"/>
                  </a:rPr>
                  <a:t>The duration (10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mj-lt"/>
                  </a:rPr>
                  <a:t>+10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mj-lt"/>
                  </a:rPr>
                  <a:t>=20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mj-lt"/>
                  </a:rPr>
                  <a:t>) when both inlet and 		          exhaust valves remain open.</a:t>
                </a:r>
              </a:p>
              <a:p>
                <a:r>
                  <a:rPr lang="en-US" b="1" u="sng" dirty="0">
                    <a:latin typeface="+mj-lt"/>
                  </a:rPr>
                  <a:t>Spark Advance: </a:t>
                </a:r>
                <a:r>
                  <a:rPr lang="en-US" dirty="0">
                    <a:latin typeface="+mj-lt"/>
                  </a:rPr>
                  <a:t>The ignition is initiated 20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mj-lt"/>
                  </a:rPr>
                  <a:t> -30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mj-lt"/>
                  </a:rPr>
                  <a:t> before TDC.</a:t>
                </a:r>
              </a:p>
              <a:p>
                <a:endParaRPr lang="en-US" sz="1600" dirty="0">
                  <a:latin typeface="+mj-lt"/>
                </a:endParaRPr>
              </a:p>
            </p:txBody>
          </p:sp>
        </mc:Choice>
        <mc:Fallback xmlns="">
          <p:sp>
            <p:nvSpPr>
              <p:cNvPr id="9" name="TextBox 8">
                <a:extLst>
                  <a:ext uri="{FF2B5EF4-FFF2-40B4-BE49-F238E27FC236}">
                    <a16:creationId xmlns:a16="http://schemas.microsoft.com/office/drawing/2014/main" id="{D56DA0EC-9999-4812-BF2C-4A7366B9CA11}"/>
                  </a:ext>
                </a:extLst>
              </p:cNvPr>
              <p:cNvSpPr txBox="1">
                <a:spLocks noRot="1" noChangeAspect="1" noMove="1" noResize="1" noEditPoints="1" noAdjustHandles="1" noChangeArrowheads="1" noChangeShapeType="1" noTextEdit="1"/>
              </p:cNvSpPr>
              <p:nvPr/>
            </p:nvSpPr>
            <p:spPr>
              <a:xfrm>
                <a:off x="1219201" y="3782830"/>
                <a:ext cx="6777990" cy="1169551"/>
              </a:xfrm>
              <a:prstGeom prst="rect">
                <a:avLst/>
              </a:prstGeom>
              <a:blipFill>
                <a:blip r:embed="rId3"/>
                <a:stretch>
                  <a:fillRect l="-719" t="-3141"/>
                </a:stretch>
              </a:blipFill>
            </p:spPr>
            <p:txBody>
              <a:bodyPr/>
              <a:lstStyle/>
              <a:p>
                <a:r>
                  <a:rPr lang="en-US">
                    <a:noFill/>
                  </a:rPr>
                  <a:t> </a:t>
                </a:r>
              </a:p>
            </p:txBody>
          </p:sp>
        </mc:Fallback>
      </mc:AlternateContent>
    </p:spTree>
    <p:extLst>
      <p:ext uri="{BB962C8B-B14F-4D97-AF65-F5344CB8AC3E}">
        <p14:creationId xmlns:p14="http://schemas.microsoft.com/office/powerpoint/2010/main" val="1014506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5427979" y="4907991"/>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686800" y="4907991"/>
            <a:ext cx="245109" cy="127214"/>
          </a:xfrm>
        </p:spPr>
        <p:txBody>
          <a:bodyPr/>
          <a:lstStyle/>
          <a:p>
            <a:pPr marL="28575">
              <a:lnSpc>
                <a:spcPts val="930"/>
              </a:lnSpc>
            </a:pPr>
            <a:fld id="{81D60167-4931-47E6-BA6A-407CBD079E47}" type="slidenum">
              <a:rPr lang="en-US" spc="-38">
                <a:latin typeface="+mj-lt"/>
              </a:rPr>
              <a:pPr marL="28575">
                <a:lnSpc>
                  <a:spcPts val="930"/>
                </a:lnSpc>
              </a:pPr>
              <a:t>17</a:t>
            </a:fld>
            <a:endParaRPr lang="en-US" spc="-38" dirty="0">
              <a:latin typeface="+mj-lt"/>
            </a:endParaRPr>
          </a:p>
        </p:txBody>
      </p:sp>
      <p:sp>
        <p:nvSpPr>
          <p:cNvPr id="10" name="object 2">
            <a:extLst>
              <a:ext uri="{FF2B5EF4-FFF2-40B4-BE49-F238E27FC236}">
                <a16:creationId xmlns:a16="http://schemas.microsoft.com/office/drawing/2014/main" id="{833D4299-7B4E-687F-B7BD-DABD234515A0}"/>
              </a:ext>
            </a:extLst>
          </p:cNvPr>
          <p:cNvSpPr txBox="1">
            <a:spLocks noGrp="1"/>
          </p:cNvSpPr>
          <p:nvPr>
            <p:ph type="title"/>
          </p:nvPr>
        </p:nvSpPr>
        <p:spPr>
          <a:xfrm>
            <a:off x="1143000" y="83046"/>
            <a:ext cx="6854190" cy="350737"/>
          </a:xfrm>
          <a:prstGeom prst="rect">
            <a:avLst/>
          </a:prstGeom>
        </p:spPr>
        <p:txBody>
          <a:bodyPr vert="horz" wrap="square" lIns="0" tIns="12065" rIns="0" bIns="0" rtlCol="0">
            <a:spAutoFit/>
          </a:bodyPr>
          <a:lstStyle/>
          <a:p>
            <a:pPr algn="ctr">
              <a:spcBef>
                <a:spcPts val="95"/>
              </a:spcBef>
            </a:pPr>
            <a:r>
              <a:rPr lang="en-US" sz="2200" u="none" dirty="0">
                <a:latin typeface="+mj-lt"/>
              </a:rPr>
              <a:t>Indicator and valve-timing diagram for a 4- stroke engine</a:t>
            </a:r>
            <a:endParaRPr sz="2200" u="none" spc="-10" dirty="0">
              <a:latin typeface="+mj-lt"/>
            </a:endParaRPr>
          </a:p>
        </p:txBody>
      </p:sp>
      <p:pic>
        <p:nvPicPr>
          <p:cNvPr id="3" name="object 3">
            <a:extLst>
              <a:ext uri="{FF2B5EF4-FFF2-40B4-BE49-F238E27FC236}">
                <a16:creationId xmlns:a16="http://schemas.microsoft.com/office/drawing/2014/main" id="{FFC790A6-EBFD-F4C4-9662-3EB6E2C4171C}"/>
              </a:ext>
            </a:extLst>
          </p:cNvPr>
          <p:cNvPicPr/>
          <p:nvPr/>
        </p:nvPicPr>
        <p:blipFill>
          <a:blip r:embed="rId2">
            <a:extLst>
              <a:ext uri="{28A0092B-C50C-407E-A947-70E740481C1C}">
                <a14:useLocalDpi xmlns:a14="http://schemas.microsoft.com/office/drawing/2010/main" val="0"/>
              </a:ext>
            </a:extLst>
          </a:blip>
          <a:srcRect/>
          <a:stretch/>
        </p:blipFill>
        <p:spPr>
          <a:xfrm>
            <a:off x="1764982" y="863155"/>
            <a:ext cx="5555933" cy="3417190"/>
          </a:xfrm>
          <a:prstGeom prst="rect">
            <a:avLst/>
          </a:prstGeom>
        </p:spPr>
      </p:pic>
      <p:sp>
        <p:nvSpPr>
          <p:cNvPr id="7" name="object 4">
            <a:extLst>
              <a:ext uri="{FF2B5EF4-FFF2-40B4-BE49-F238E27FC236}">
                <a16:creationId xmlns:a16="http://schemas.microsoft.com/office/drawing/2014/main" id="{EC4AC062-0C1F-849A-2C4C-90722E4F284E}"/>
              </a:ext>
            </a:extLst>
          </p:cNvPr>
          <p:cNvSpPr txBox="1"/>
          <p:nvPr/>
        </p:nvSpPr>
        <p:spPr>
          <a:xfrm>
            <a:off x="2142647" y="4312039"/>
            <a:ext cx="4800600" cy="282129"/>
          </a:xfrm>
          <a:prstGeom prst="rect">
            <a:avLst/>
          </a:prstGeom>
        </p:spPr>
        <p:txBody>
          <a:bodyPr vert="horz" wrap="square" lIns="0" tIns="12700" rIns="0" bIns="0" rtlCol="0">
            <a:spAutoFit/>
          </a:bodyPr>
          <a:lstStyle/>
          <a:p>
            <a:pPr algn="ctr">
              <a:lnSpc>
                <a:spcPts val="2130"/>
              </a:lnSpc>
              <a:spcBef>
                <a:spcPts val="100"/>
              </a:spcBef>
            </a:pPr>
            <a:r>
              <a:rPr dirty="0">
                <a:latin typeface="Times New Roman"/>
                <a:cs typeface="Times New Roman"/>
              </a:rPr>
              <a:t>Figure:</a:t>
            </a:r>
            <a:r>
              <a:rPr spc="-40" dirty="0">
                <a:latin typeface="Times New Roman"/>
                <a:cs typeface="Times New Roman"/>
              </a:rPr>
              <a:t> </a:t>
            </a:r>
            <a:r>
              <a:rPr spc="-95" dirty="0">
                <a:latin typeface="Times New Roman"/>
                <a:cs typeface="Times New Roman"/>
              </a:rPr>
              <a:t>Valve</a:t>
            </a:r>
            <a:r>
              <a:rPr spc="-75" dirty="0">
                <a:latin typeface="Times New Roman"/>
                <a:cs typeface="Times New Roman"/>
              </a:rPr>
              <a:t> </a:t>
            </a:r>
            <a:r>
              <a:rPr dirty="0">
                <a:latin typeface="Times New Roman"/>
                <a:cs typeface="Times New Roman"/>
              </a:rPr>
              <a:t>timing</a:t>
            </a:r>
            <a:r>
              <a:rPr spc="-35" dirty="0">
                <a:latin typeface="Times New Roman"/>
                <a:cs typeface="Times New Roman"/>
              </a:rPr>
              <a:t> </a:t>
            </a:r>
            <a:r>
              <a:rPr dirty="0">
                <a:latin typeface="Times New Roman"/>
                <a:cs typeface="Times New Roman"/>
              </a:rPr>
              <a:t>for</a:t>
            </a:r>
            <a:r>
              <a:rPr spc="5" dirty="0">
                <a:latin typeface="Times New Roman"/>
                <a:cs typeface="Times New Roman"/>
              </a:rPr>
              <a:t> </a:t>
            </a:r>
            <a:r>
              <a:rPr dirty="0">
                <a:latin typeface="Times New Roman"/>
                <a:cs typeface="Times New Roman"/>
              </a:rPr>
              <a:t>a </a:t>
            </a:r>
            <a:r>
              <a:rPr spc="-25" dirty="0">
                <a:latin typeface="Times New Roman"/>
                <a:cs typeface="Times New Roman"/>
              </a:rPr>
              <a:t>four-</a:t>
            </a:r>
            <a:r>
              <a:rPr spc="-10" dirty="0">
                <a:latin typeface="Times New Roman"/>
                <a:cs typeface="Times New Roman"/>
              </a:rPr>
              <a:t>strok</a:t>
            </a:r>
            <a:r>
              <a:rPr lang="en-US" spc="-10" dirty="0">
                <a:latin typeface="Times New Roman"/>
                <a:cs typeface="Times New Roman"/>
              </a:rPr>
              <a:t>e </a:t>
            </a:r>
            <a:r>
              <a:rPr dirty="0">
                <a:latin typeface="Times New Roman"/>
                <a:cs typeface="Times New Roman"/>
              </a:rPr>
              <a:t>cycle</a:t>
            </a:r>
            <a:r>
              <a:rPr spc="5" dirty="0">
                <a:latin typeface="Times New Roman"/>
                <a:cs typeface="Times New Roman"/>
              </a:rPr>
              <a:t> </a:t>
            </a:r>
            <a:r>
              <a:rPr spc="-10" dirty="0">
                <a:latin typeface="Times New Roman"/>
                <a:cs typeface="Times New Roman"/>
              </a:rPr>
              <a:t>engine.</a:t>
            </a:r>
            <a:endParaRPr dirty="0">
              <a:latin typeface="Times New Roman"/>
              <a:cs typeface="Times New Roman"/>
            </a:endParaRPr>
          </a:p>
        </p:txBody>
      </p:sp>
    </p:spTree>
    <p:extLst>
      <p:ext uri="{BB962C8B-B14F-4D97-AF65-F5344CB8AC3E}">
        <p14:creationId xmlns:p14="http://schemas.microsoft.com/office/powerpoint/2010/main" val="2111919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5427979" y="4907991"/>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746491" y="4907991"/>
            <a:ext cx="245109" cy="127214"/>
          </a:xfrm>
        </p:spPr>
        <p:txBody>
          <a:bodyPr/>
          <a:lstStyle/>
          <a:p>
            <a:pPr marL="28575">
              <a:lnSpc>
                <a:spcPts val="930"/>
              </a:lnSpc>
            </a:pPr>
            <a:fld id="{81D60167-4931-47E6-BA6A-407CBD079E47}" type="slidenum">
              <a:rPr lang="en-US" spc="-38">
                <a:latin typeface="+mj-lt"/>
              </a:rPr>
              <a:pPr marL="28575">
                <a:lnSpc>
                  <a:spcPts val="930"/>
                </a:lnSpc>
              </a:pPr>
              <a:t>18</a:t>
            </a:fld>
            <a:endParaRPr lang="en-US" spc="-38" dirty="0">
              <a:latin typeface="+mj-lt"/>
            </a:endParaRPr>
          </a:p>
        </p:txBody>
      </p:sp>
      <p:sp>
        <p:nvSpPr>
          <p:cNvPr id="10" name="object 2">
            <a:extLst>
              <a:ext uri="{FF2B5EF4-FFF2-40B4-BE49-F238E27FC236}">
                <a16:creationId xmlns:a16="http://schemas.microsoft.com/office/drawing/2014/main" id="{833D4299-7B4E-687F-B7BD-DABD234515A0}"/>
              </a:ext>
            </a:extLst>
          </p:cNvPr>
          <p:cNvSpPr txBox="1">
            <a:spLocks noGrp="1"/>
          </p:cNvSpPr>
          <p:nvPr>
            <p:ph type="title"/>
          </p:nvPr>
        </p:nvSpPr>
        <p:spPr>
          <a:xfrm>
            <a:off x="1143000" y="83046"/>
            <a:ext cx="6854190" cy="350737"/>
          </a:xfrm>
          <a:prstGeom prst="rect">
            <a:avLst/>
          </a:prstGeom>
        </p:spPr>
        <p:txBody>
          <a:bodyPr vert="horz" wrap="square" lIns="0" tIns="12065" rIns="0" bIns="0" rtlCol="0">
            <a:spAutoFit/>
          </a:bodyPr>
          <a:lstStyle/>
          <a:p>
            <a:pPr algn="ctr">
              <a:spcBef>
                <a:spcPts val="95"/>
              </a:spcBef>
            </a:pPr>
            <a:r>
              <a:rPr lang="en-US" sz="2200" u="none" dirty="0">
                <a:latin typeface="+mj-lt"/>
              </a:rPr>
              <a:t>Indicator and valve-timing diagram for a 4- stroke engine</a:t>
            </a:r>
            <a:endParaRPr sz="2200" u="none" spc="-10" dirty="0">
              <a:latin typeface="+mj-lt"/>
            </a:endParaRPr>
          </a:p>
        </p:txBody>
      </p:sp>
      <p:sp>
        <p:nvSpPr>
          <p:cNvPr id="3" name="object 3">
            <a:extLst>
              <a:ext uri="{FF2B5EF4-FFF2-40B4-BE49-F238E27FC236}">
                <a16:creationId xmlns:a16="http://schemas.microsoft.com/office/drawing/2014/main" id="{669DCCE2-9B23-F2D3-BAC5-E83E43F90446}"/>
              </a:ext>
            </a:extLst>
          </p:cNvPr>
          <p:cNvSpPr txBox="1"/>
          <p:nvPr/>
        </p:nvSpPr>
        <p:spPr>
          <a:xfrm>
            <a:off x="76200" y="742951"/>
            <a:ext cx="8915400" cy="4189608"/>
          </a:xfrm>
          <a:prstGeom prst="rect">
            <a:avLst/>
          </a:prstGeom>
        </p:spPr>
        <p:txBody>
          <a:bodyPr vert="horz" wrap="square" lIns="0" tIns="76835" rIns="0" bIns="0" rtlCol="0">
            <a:spAutoFit/>
          </a:bodyPr>
          <a:lstStyle/>
          <a:p>
            <a:pPr marL="469900" marR="139065" indent="-457200">
              <a:lnSpc>
                <a:spcPct val="150000"/>
              </a:lnSpc>
              <a:spcBef>
                <a:spcPts val="605"/>
              </a:spcBef>
              <a:buFont typeface="Wingdings"/>
              <a:buChar char=""/>
              <a:tabLst>
                <a:tab pos="469900" algn="l"/>
              </a:tabLst>
            </a:pPr>
            <a:r>
              <a:rPr b="1" spc="-20" dirty="0">
                <a:latin typeface="+mj-lt"/>
                <a:cs typeface="Carlito"/>
              </a:rPr>
              <a:t>Valve</a:t>
            </a:r>
            <a:r>
              <a:rPr b="1" spc="-40" dirty="0">
                <a:latin typeface="+mj-lt"/>
                <a:cs typeface="Carlito"/>
              </a:rPr>
              <a:t> </a:t>
            </a:r>
            <a:r>
              <a:rPr b="1" dirty="0">
                <a:latin typeface="+mj-lt"/>
                <a:cs typeface="Carlito"/>
              </a:rPr>
              <a:t>timing</a:t>
            </a:r>
            <a:r>
              <a:rPr b="1" spc="-60" dirty="0">
                <a:latin typeface="+mj-lt"/>
                <a:cs typeface="Carlito"/>
              </a:rPr>
              <a:t> </a:t>
            </a:r>
            <a:r>
              <a:rPr b="1" dirty="0">
                <a:latin typeface="+mj-lt"/>
                <a:cs typeface="Carlito"/>
              </a:rPr>
              <a:t>diagram:</a:t>
            </a:r>
            <a:r>
              <a:rPr b="1" spc="-30" dirty="0">
                <a:latin typeface="+mj-lt"/>
                <a:cs typeface="Carlito"/>
              </a:rPr>
              <a:t> </a:t>
            </a:r>
            <a:r>
              <a:rPr dirty="0">
                <a:latin typeface="+mj-lt"/>
                <a:cs typeface="Carlito"/>
              </a:rPr>
              <a:t>The</a:t>
            </a:r>
            <a:r>
              <a:rPr spc="-55" dirty="0">
                <a:latin typeface="+mj-lt"/>
                <a:cs typeface="Carlito"/>
              </a:rPr>
              <a:t> </a:t>
            </a:r>
            <a:r>
              <a:rPr dirty="0">
                <a:latin typeface="+mj-lt"/>
                <a:cs typeface="Carlito"/>
              </a:rPr>
              <a:t>exact</a:t>
            </a:r>
            <a:r>
              <a:rPr spc="-45" dirty="0">
                <a:latin typeface="+mj-lt"/>
                <a:cs typeface="Carlito"/>
              </a:rPr>
              <a:t> </a:t>
            </a:r>
            <a:r>
              <a:rPr dirty="0">
                <a:latin typeface="+mj-lt"/>
                <a:cs typeface="Carlito"/>
              </a:rPr>
              <a:t>moment</a:t>
            </a:r>
            <a:r>
              <a:rPr spc="-30" dirty="0">
                <a:latin typeface="+mj-lt"/>
                <a:cs typeface="Carlito"/>
              </a:rPr>
              <a:t> </a:t>
            </a:r>
            <a:r>
              <a:rPr dirty="0">
                <a:latin typeface="+mj-lt"/>
                <a:cs typeface="Carlito"/>
              </a:rPr>
              <a:t>at</a:t>
            </a:r>
            <a:r>
              <a:rPr spc="-55" dirty="0">
                <a:latin typeface="+mj-lt"/>
                <a:cs typeface="Carlito"/>
              </a:rPr>
              <a:t> </a:t>
            </a:r>
            <a:r>
              <a:rPr dirty="0">
                <a:latin typeface="+mj-lt"/>
                <a:cs typeface="Carlito"/>
              </a:rPr>
              <a:t>which</a:t>
            </a:r>
            <a:r>
              <a:rPr spc="-55" dirty="0">
                <a:latin typeface="+mj-lt"/>
                <a:cs typeface="Carlito"/>
              </a:rPr>
              <a:t> </a:t>
            </a:r>
            <a:r>
              <a:rPr dirty="0">
                <a:latin typeface="+mj-lt"/>
                <a:cs typeface="Carlito"/>
              </a:rPr>
              <a:t>the</a:t>
            </a:r>
            <a:r>
              <a:rPr spc="-55" dirty="0">
                <a:latin typeface="+mj-lt"/>
                <a:cs typeface="Carlito"/>
              </a:rPr>
              <a:t> </a:t>
            </a:r>
            <a:r>
              <a:rPr dirty="0">
                <a:latin typeface="+mj-lt"/>
                <a:cs typeface="Carlito"/>
              </a:rPr>
              <a:t>inlet</a:t>
            </a:r>
            <a:r>
              <a:rPr spc="-55" dirty="0">
                <a:latin typeface="+mj-lt"/>
                <a:cs typeface="Carlito"/>
              </a:rPr>
              <a:t> </a:t>
            </a:r>
            <a:r>
              <a:rPr dirty="0">
                <a:latin typeface="+mj-lt"/>
                <a:cs typeface="Carlito"/>
              </a:rPr>
              <a:t>and</a:t>
            </a:r>
            <a:r>
              <a:rPr spc="-55" dirty="0">
                <a:latin typeface="+mj-lt"/>
                <a:cs typeface="Carlito"/>
              </a:rPr>
              <a:t> </a:t>
            </a:r>
            <a:r>
              <a:rPr spc="-10" dirty="0">
                <a:latin typeface="+mj-lt"/>
                <a:cs typeface="Carlito"/>
              </a:rPr>
              <a:t>outlet </a:t>
            </a:r>
            <a:r>
              <a:rPr dirty="0">
                <a:latin typeface="+mj-lt"/>
                <a:cs typeface="Carlito"/>
              </a:rPr>
              <a:t>valve</a:t>
            </a:r>
            <a:r>
              <a:rPr spc="-50" dirty="0">
                <a:latin typeface="+mj-lt"/>
                <a:cs typeface="Carlito"/>
              </a:rPr>
              <a:t> </a:t>
            </a:r>
            <a:r>
              <a:rPr dirty="0">
                <a:latin typeface="+mj-lt"/>
                <a:cs typeface="Carlito"/>
              </a:rPr>
              <a:t>opens</a:t>
            </a:r>
            <a:r>
              <a:rPr spc="-50" dirty="0">
                <a:latin typeface="+mj-lt"/>
                <a:cs typeface="Carlito"/>
              </a:rPr>
              <a:t> </a:t>
            </a:r>
            <a:r>
              <a:rPr dirty="0">
                <a:latin typeface="+mj-lt"/>
                <a:cs typeface="Carlito"/>
              </a:rPr>
              <a:t>and</a:t>
            </a:r>
            <a:r>
              <a:rPr spc="-50" dirty="0">
                <a:latin typeface="+mj-lt"/>
                <a:cs typeface="Carlito"/>
              </a:rPr>
              <a:t> </a:t>
            </a:r>
            <a:r>
              <a:rPr dirty="0">
                <a:latin typeface="+mj-lt"/>
                <a:cs typeface="Carlito"/>
              </a:rPr>
              <a:t>closes</a:t>
            </a:r>
            <a:r>
              <a:rPr spc="-35" dirty="0">
                <a:latin typeface="+mj-lt"/>
                <a:cs typeface="Carlito"/>
              </a:rPr>
              <a:t> </a:t>
            </a:r>
            <a:r>
              <a:rPr dirty="0">
                <a:latin typeface="+mj-lt"/>
                <a:cs typeface="Carlito"/>
              </a:rPr>
              <a:t>with</a:t>
            </a:r>
            <a:r>
              <a:rPr spc="-50" dirty="0">
                <a:latin typeface="+mj-lt"/>
                <a:cs typeface="Carlito"/>
              </a:rPr>
              <a:t> </a:t>
            </a:r>
            <a:r>
              <a:rPr spc="-20" dirty="0">
                <a:latin typeface="+mj-lt"/>
                <a:cs typeface="Carlito"/>
              </a:rPr>
              <a:t>reference</a:t>
            </a:r>
            <a:r>
              <a:rPr spc="-30" dirty="0">
                <a:latin typeface="+mj-lt"/>
                <a:cs typeface="Carlito"/>
              </a:rPr>
              <a:t> </a:t>
            </a:r>
            <a:r>
              <a:rPr dirty="0">
                <a:latin typeface="+mj-lt"/>
                <a:cs typeface="Carlito"/>
              </a:rPr>
              <a:t>to</a:t>
            </a:r>
            <a:r>
              <a:rPr spc="-25" dirty="0">
                <a:latin typeface="+mj-lt"/>
                <a:cs typeface="Carlito"/>
              </a:rPr>
              <a:t> </a:t>
            </a:r>
            <a:r>
              <a:rPr dirty="0">
                <a:latin typeface="+mj-lt"/>
                <a:cs typeface="Carlito"/>
              </a:rPr>
              <a:t>the</a:t>
            </a:r>
            <a:r>
              <a:rPr spc="-50" dirty="0">
                <a:latin typeface="+mj-lt"/>
                <a:cs typeface="Carlito"/>
              </a:rPr>
              <a:t> </a:t>
            </a:r>
            <a:r>
              <a:rPr dirty="0">
                <a:latin typeface="+mj-lt"/>
                <a:cs typeface="Carlito"/>
              </a:rPr>
              <a:t>position</a:t>
            </a:r>
            <a:r>
              <a:rPr spc="-50" dirty="0">
                <a:latin typeface="+mj-lt"/>
                <a:cs typeface="Carlito"/>
              </a:rPr>
              <a:t> </a:t>
            </a:r>
            <a:r>
              <a:rPr dirty="0">
                <a:latin typeface="+mj-lt"/>
                <a:cs typeface="Carlito"/>
              </a:rPr>
              <a:t>of</a:t>
            </a:r>
            <a:r>
              <a:rPr spc="-40" dirty="0">
                <a:latin typeface="+mj-lt"/>
                <a:cs typeface="Carlito"/>
              </a:rPr>
              <a:t> </a:t>
            </a:r>
            <a:r>
              <a:rPr dirty="0">
                <a:latin typeface="+mj-lt"/>
                <a:cs typeface="Carlito"/>
              </a:rPr>
              <a:t>the</a:t>
            </a:r>
            <a:r>
              <a:rPr spc="-45" dirty="0">
                <a:latin typeface="+mj-lt"/>
                <a:cs typeface="Carlito"/>
              </a:rPr>
              <a:t> </a:t>
            </a:r>
            <a:r>
              <a:rPr dirty="0">
                <a:latin typeface="+mj-lt"/>
                <a:cs typeface="Carlito"/>
              </a:rPr>
              <a:t>piston</a:t>
            </a:r>
            <a:r>
              <a:rPr spc="-45" dirty="0">
                <a:latin typeface="+mj-lt"/>
                <a:cs typeface="Carlito"/>
              </a:rPr>
              <a:t> </a:t>
            </a:r>
            <a:r>
              <a:rPr spc="-25" dirty="0">
                <a:latin typeface="+mj-lt"/>
                <a:cs typeface="Carlito"/>
              </a:rPr>
              <a:t>and </a:t>
            </a:r>
            <a:r>
              <a:rPr dirty="0">
                <a:latin typeface="+mj-lt"/>
                <a:cs typeface="Carlito"/>
              </a:rPr>
              <a:t>crank</a:t>
            </a:r>
            <a:r>
              <a:rPr spc="-55" dirty="0">
                <a:latin typeface="+mj-lt"/>
                <a:cs typeface="Carlito"/>
              </a:rPr>
              <a:t> </a:t>
            </a:r>
            <a:r>
              <a:rPr dirty="0">
                <a:latin typeface="+mj-lt"/>
                <a:cs typeface="Carlito"/>
              </a:rPr>
              <a:t>shown</a:t>
            </a:r>
            <a:r>
              <a:rPr spc="-50" dirty="0">
                <a:latin typeface="+mj-lt"/>
                <a:cs typeface="Carlito"/>
              </a:rPr>
              <a:t> </a:t>
            </a:r>
            <a:r>
              <a:rPr spc="-10" dirty="0">
                <a:latin typeface="+mj-lt"/>
                <a:cs typeface="Carlito"/>
              </a:rPr>
              <a:t>diagrammatically</a:t>
            </a:r>
            <a:r>
              <a:rPr spc="-45" dirty="0">
                <a:latin typeface="+mj-lt"/>
                <a:cs typeface="Carlito"/>
              </a:rPr>
              <a:t> </a:t>
            </a:r>
            <a:r>
              <a:rPr dirty="0">
                <a:latin typeface="+mj-lt"/>
                <a:cs typeface="Carlito"/>
              </a:rPr>
              <a:t>is</a:t>
            </a:r>
            <a:r>
              <a:rPr spc="-55" dirty="0">
                <a:latin typeface="+mj-lt"/>
                <a:cs typeface="Carlito"/>
              </a:rPr>
              <a:t> </a:t>
            </a:r>
            <a:r>
              <a:rPr dirty="0">
                <a:latin typeface="+mj-lt"/>
                <a:cs typeface="Carlito"/>
              </a:rPr>
              <a:t>known</a:t>
            </a:r>
            <a:r>
              <a:rPr spc="-45" dirty="0">
                <a:latin typeface="+mj-lt"/>
                <a:cs typeface="Carlito"/>
              </a:rPr>
              <a:t> </a:t>
            </a:r>
            <a:r>
              <a:rPr dirty="0">
                <a:latin typeface="+mj-lt"/>
                <a:cs typeface="Carlito"/>
              </a:rPr>
              <a:t>as</a:t>
            </a:r>
            <a:r>
              <a:rPr spc="-45" dirty="0">
                <a:latin typeface="+mj-lt"/>
                <a:cs typeface="Carlito"/>
              </a:rPr>
              <a:t> </a:t>
            </a:r>
            <a:r>
              <a:rPr dirty="0">
                <a:latin typeface="+mj-lt"/>
                <a:cs typeface="Carlito"/>
              </a:rPr>
              <a:t>valve</a:t>
            </a:r>
            <a:r>
              <a:rPr spc="-50" dirty="0">
                <a:latin typeface="+mj-lt"/>
                <a:cs typeface="Carlito"/>
              </a:rPr>
              <a:t> </a:t>
            </a:r>
            <a:r>
              <a:rPr dirty="0">
                <a:latin typeface="+mj-lt"/>
                <a:cs typeface="Carlito"/>
              </a:rPr>
              <a:t>timing</a:t>
            </a:r>
            <a:r>
              <a:rPr spc="-60" dirty="0">
                <a:latin typeface="+mj-lt"/>
                <a:cs typeface="Carlito"/>
              </a:rPr>
              <a:t> </a:t>
            </a:r>
            <a:r>
              <a:rPr dirty="0">
                <a:latin typeface="+mj-lt"/>
                <a:cs typeface="Carlito"/>
              </a:rPr>
              <a:t>diagram.</a:t>
            </a:r>
            <a:r>
              <a:rPr spc="-50" dirty="0">
                <a:latin typeface="+mj-lt"/>
                <a:cs typeface="Carlito"/>
              </a:rPr>
              <a:t> </a:t>
            </a:r>
            <a:r>
              <a:rPr dirty="0">
                <a:latin typeface="+mj-lt"/>
                <a:cs typeface="Carlito"/>
              </a:rPr>
              <a:t>It</a:t>
            </a:r>
            <a:r>
              <a:rPr spc="-55" dirty="0">
                <a:latin typeface="+mj-lt"/>
                <a:cs typeface="Carlito"/>
              </a:rPr>
              <a:t> </a:t>
            </a:r>
            <a:r>
              <a:rPr spc="-25" dirty="0">
                <a:latin typeface="+mj-lt"/>
                <a:cs typeface="Carlito"/>
              </a:rPr>
              <a:t>is </a:t>
            </a:r>
            <a:r>
              <a:rPr spc="-10" dirty="0">
                <a:latin typeface="+mj-lt"/>
                <a:cs typeface="Carlito"/>
              </a:rPr>
              <a:t>expressed</a:t>
            </a:r>
            <a:r>
              <a:rPr spc="-45" dirty="0">
                <a:latin typeface="+mj-lt"/>
                <a:cs typeface="Carlito"/>
              </a:rPr>
              <a:t> </a:t>
            </a:r>
            <a:r>
              <a:rPr dirty="0">
                <a:latin typeface="+mj-lt"/>
                <a:cs typeface="Carlito"/>
              </a:rPr>
              <a:t>in</a:t>
            </a:r>
            <a:r>
              <a:rPr spc="-70" dirty="0">
                <a:latin typeface="+mj-lt"/>
                <a:cs typeface="Carlito"/>
              </a:rPr>
              <a:t> </a:t>
            </a:r>
            <a:r>
              <a:rPr dirty="0">
                <a:latin typeface="+mj-lt"/>
                <a:cs typeface="Carlito"/>
              </a:rPr>
              <a:t>terms</a:t>
            </a:r>
            <a:r>
              <a:rPr spc="-45" dirty="0">
                <a:latin typeface="+mj-lt"/>
                <a:cs typeface="Carlito"/>
              </a:rPr>
              <a:t> </a:t>
            </a:r>
            <a:r>
              <a:rPr dirty="0">
                <a:latin typeface="+mj-lt"/>
                <a:cs typeface="Carlito"/>
              </a:rPr>
              <a:t>of</a:t>
            </a:r>
            <a:r>
              <a:rPr spc="-50" dirty="0">
                <a:latin typeface="+mj-lt"/>
                <a:cs typeface="Carlito"/>
              </a:rPr>
              <a:t> </a:t>
            </a:r>
            <a:r>
              <a:rPr dirty="0">
                <a:latin typeface="+mj-lt"/>
                <a:cs typeface="Carlito"/>
              </a:rPr>
              <a:t>degree</a:t>
            </a:r>
            <a:r>
              <a:rPr spc="-45" dirty="0">
                <a:latin typeface="+mj-lt"/>
                <a:cs typeface="Carlito"/>
              </a:rPr>
              <a:t> </a:t>
            </a:r>
            <a:r>
              <a:rPr dirty="0">
                <a:latin typeface="+mj-lt"/>
                <a:cs typeface="Carlito"/>
              </a:rPr>
              <a:t>crank</a:t>
            </a:r>
            <a:r>
              <a:rPr spc="-65" dirty="0">
                <a:latin typeface="+mj-lt"/>
                <a:cs typeface="Carlito"/>
              </a:rPr>
              <a:t> </a:t>
            </a:r>
            <a:r>
              <a:rPr spc="-10" dirty="0">
                <a:latin typeface="+mj-lt"/>
                <a:cs typeface="Carlito"/>
              </a:rPr>
              <a:t>angle.</a:t>
            </a:r>
            <a:endParaRPr dirty="0">
              <a:latin typeface="+mj-lt"/>
              <a:cs typeface="Carlito"/>
            </a:endParaRPr>
          </a:p>
          <a:p>
            <a:pPr marL="469265" indent="-456565">
              <a:lnSpc>
                <a:spcPct val="150000"/>
              </a:lnSpc>
              <a:spcBef>
                <a:spcPts val="30"/>
              </a:spcBef>
              <a:buFont typeface="Wingdings"/>
              <a:buChar char=""/>
              <a:tabLst>
                <a:tab pos="469265" algn="l"/>
              </a:tabLst>
            </a:pPr>
            <a:r>
              <a:rPr b="1" i="1" dirty="0">
                <a:latin typeface="+mj-lt"/>
                <a:cs typeface="Carlito"/>
              </a:rPr>
              <a:t>Opening</a:t>
            </a:r>
            <a:r>
              <a:rPr b="1" i="1" spc="-35" dirty="0">
                <a:latin typeface="+mj-lt"/>
                <a:cs typeface="Carlito"/>
              </a:rPr>
              <a:t> </a:t>
            </a:r>
            <a:r>
              <a:rPr b="1" i="1" dirty="0">
                <a:latin typeface="+mj-lt"/>
                <a:cs typeface="Carlito"/>
              </a:rPr>
              <a:t>and</a:t>
            </a:r>
            <a:r>
              <a:rPr b="1" i="1" spc="-25" dirty="0">
                <a:latin typeface="+mj-lt"/>
                <a:cs typeface="Carlito"/>
              </a:rPr>
              <a:t> </a:t>
            </a:r>
            <a:r>
              <a:rPr b="1" i="1" dirty="0">
                <a:latin typeface="+mj-lt"/>
                <a:cs typeface="Carlito"/>
              </a:rPr>
              <a:t>closing</a:t>
            </a:r>
            <a:r>
              <a:rPr b="1" i="1" spc="-45" dirty="0">
                <a:latin typeface="+mj-lt"/>
                <a:cs typeface="Carlito"/>
              </a:rPr>
              <a:t> </a:t>
            </a:r>
            <a:r>
              <a:rPr b="1" i="1" dirty="0">
                <a:latin typeface="+mj-lt"/>
                <a:cs typeface="Carlito"/>
              </a:rPr>
              <a:t>of</a:t>
            </a:r>
            <a:r>
              <a:rPr b="1" i="1" spc="-40" dirty="0">
                <a:latin typeface="+mj-lt"/>
                <a:cs typeface="Carlito"/>
              </a:rPr>
              <a:t> </a:t>
            </a:r>
            <a:r>
              <a:rPr b="1" i="1" dirty="0">
                <a:latin typeface="+mj-lt"/>
                <a:cs typeface="Carlito"/>
              </a:rPr>
              <a:t>inlet</a:t>
            </a:r>
            <a:r>
              <a:rPr b="1" i="1" spc="-50" dirty="0">
                <a:latin typeface="+mj-lt"/>
                <a:cs typeface="Carlito"/>
              </a:rPr>
              <a:t> </a:t>
            </a:r>
            <a:r>
              <a:rPr b="1" i="1" spc="-10" dirty="0">
                <a:latin typeface="+mj-lt"/>
                <a:cs typeface="Carlito"/>
              </a:rPr>
              <a:t>val</a:t>
            </a:r>
            <a:r>
              <a:rPr lang="en-US" b="1" i="1" spc="-10" dirty="0">
                <a:latin typeface="+mj-lt"/>
                <a:cs typeface="Carlito"/>
              </a:rPr>
              <a:t>ve</a:t>
            </a:r>
          </a:p>
          <a:p>
            <a:pPr marL="517525" lvl="1" indent="-168275" algn="just">
              <a:lnSpc>
                <a:spcPct val="150000"/>
              </a:lnSpc>
              <a:spcBef>
                <a:spcPts val="30"/>
              </a:spcBef>
              <a:tabLst>
                <a:tab pos="469265" algn="l"/>
              </a:tabLst>
            </a:pPr>
            <a:r>
              <a:rPr lang="en-US" dirty="0">
                <a:latin typeface="+mj-lt"/>
                <a:cs typeface="Carlito"/>
              </a:rPr>
              <a:t>	- Inlet</a:t>
            </a:r>
            <a:r>
              <a:rPr lang="en-US" spc="-55" dirty="0">
                <a:latin typeface="+mj-lt"/>
                <a:cs typeface="Carlito"/>
              </a:rPr>
              <a:t> </a:t>
            </a:r>
            <a:r>
              <a:rPr lang="en-US" dirty="0">
                <a:latin typeface="+mj-lt"/>
                <a:cs typeface="Carlito"/>
              </a:rPr>
              <a:t>valve</a:t>
            </a:r>
            <a:r>
              <a:rPr lang="en-US" spc="-50" dirty="0">
                <a:latin typeface="+mj-lt"/>
                <a:cs typeface="Carlito"/>
              </a:rPr>
              <a:t> </a:t>
            </a:r>
            <a:r>
              <a:rPr lang="en-US" dirty="0">
                <a:latin typeface="+mj-lt"/>
                <a:cs typeface="Carlito"/>
              </a:rPr>
              <a:t>opens</a:t>
            </a:r>
            <a:r>
              <a:rPr lang="en-US" spc="-45" dirty="0">
                <a:latin typeface="+mj-lt"/>
                <a:cs typeface="Carlito"/>
              </a:rPr>
              <a:t> </a:t>
            </a:r>
            <a:r>
              <a:rPr lang="en-US" dirty="0">
                <a:latin typeface="+mj-lt"/>
                <a:cs typeface="Carlito"/>
              </a:rPr>
              <a:t>12</a:t>
            </a:r>
            <a:r>
              <a:rPr lang="en-US" spc="-50" dirty="0">
                <a:latin typeface="+mj-lt"/>
                <a:cs typeface="Carlito"/>
              </a:rPr>
              <a:t> </a:t>
            </a:r>
            <a:r>
              <a:rPr lang="en-US" dirty="0">
                <a:latin typeface="+mj-lt"/>
                <a:cs typeface="Carlito"/>
              </a:rPr>
              <a:t>to</a:t>
            </a:r>
            <a:r>
              <a:rPr lang="en-US" spc="-45" dirty="0">
                <a:latin typeface="+mj-lt"/>
                <a:cs typeface="Carlito"/>
              </a:rPr>
              <a:t> </a:t>
            </a:r>
            <a:r>
              <a:rPr lang="en-US" dirty="0">
                <a:latin typeface="+mj-lt"/>
                <a:cs typeface="Carlito"/>
              </a:rPr>
              <a:t>30ᵒ</a:t>
            </a:r>
            <a:r>
              <a:rPr lang="en-US" spc="-40" dirty="0">
                <a:latin typeface="+mj-lt"/>
                <a:cs typeface="Carlito"/>
              </a:rPr>
              <a:t> </a:t>
            </a:r>
            <a:r>
              <a:rPr lang="en-US" dirty="0">
                <a:latin typeface="+mj-lt"/>
                <a:cs typeface="Carlito"/>
              </a:rPr>
              <a:t>CA</a:t>
            </a:r>
            <a:r>
              <a:rPr lang="en-US" spc="-40" dirty="0">
                <a:latin typeface="+mj-lt"/>
                <a:cs typeface="Carlito"/>
              </a:rPr>
              <a:t> </a:t>
            </a:r>
            <a:r>
              <a:rPr lang="en-US" spc="-10" dirty="0">
                <a:latin typeface="+mj-lt"/>
                <a:cs typeface="Carlito"/>
              </a:rPr>
              <a:t>before</a:t>
            </a:r>
            <a:r>
              <a:rPr lang="en-US" spc="-50" dirty="0">
                <a:latin typeface="+mj-lt"/>
                <a:cs typeface="Carlito"/>
              </a:rPr>
              <a:t> </a:t>
            </a:r>
            <a:r>
              <a:rPr lang="en-US" dirty="0">
                <a:latin typeface="+mj-lt"/>
                <a:cs typeface="Carlito"/>
              </a:rPr>
              <a:t>TDC</a:t>
            </a:r>
            <a:r>
              <a:rPr lang="en-US" spc="-45" dirty="0">
                <a:latin typeface="+mj-lt"/>
                <a:cs typeface="Carlito"/>
              </a:rPr>
              <a:t> </a:t>
            </a:r>
            <a:r>
              <a:rPr lang="en-US" dirty="0">
                <a:latin typeface="+mj-lt"/>
                <a:cs typeface="Carlito"/>
              </a:rPr>
              <a:t>to</a:t>
            </a:r>
            <a:r>
              <a:rPr lang="en-US" spc="-40" dirty="0">
                <a:latin typeface="+mj-lt"/>
                <a:cs typeface="Carlito"/>
              </a:rPr>
              <a:t> </a:t>
            </a:r>
            <a:r>
              <a:rPr lang="en-US" spc="-10" dirty="0">
                <a:latin typeface="+mj-lt"/>
                <a:cs typeface="Carlito"/>
              </a:rPr>
              <a:t>facilitate</a:t>
            </a:r>
            <a:r>
              <a:rPr lang="en-US" spc="-50" dirty="0">
                <a:latin typeface="+mj-lt"/>
                <a:cs typeface="Carlito"/>
              </a:rPr>
              <a:t> </a:t>
            </a:r>
            <a:r>
              <a:rPr lang="en-US" dirty="0">
                <a:latin typeface="+mj-lt"/>
                <a:cs typeface="Carlito"/>
              </a:rPr>
              <a:t>full opening of the inlet valve by the time piston reaches TDC. </a:t>
            </a:r>
          </a:p>
          <a:p>
            <a:pPr marL="631825" lvl="1" indent="-517525" algn="just">
              <a:lnSpc>
                <a:spcPct val="150000"/>
              </a:lnSpc>
              <a:spcBef>
                <a:spcPts val="30"/>
              </a:spcBef>
              <a:tabLst>
                <a:tab pos="469265" algn="l"/>
              </a:tabLst>
            </a:pPr>
            <a:r>
              <a:rPr lang="en-US" dirty="0">
                <a:latin typeface="+mj-lt"/>
                <a:cs typeface="Carlito"/>
              </a:rPr>
              <a:t>	</a:t>
            </a:r>
            <a:r>
              <a:rPr lang="en-US" spc="-20" dirty="0">
                <a:latin typeface="+mj-lt"/>
                <a:cs typeface="Carlito"/>
              </a:rPr>
              <a:t> -</a:t>
            </a:r>
            <a:r>
              <a:rPr lang="en-US" dirty="0">
                <a:latin typeface="+mj-lt"/>
                <a:cs typeface="Carlito"/>
              </a:rPr>
              <a:t>Inlet</a:t>
            </a:r>
            <a:r>
              <a:rPr lang="en-US" spc="-50" dirty="0">
                <a:latin typeface="+mj-lt"/>
                <a:cs typeface="Carlito"/>
              </a:rPr>
              <a:t> </a:t>
            </a:r>
            <a:r>
              <a:rPr lang="en-US" dirty="0">
                <a:latin typeface="+mj-lt"/>
                <a:cs typeface="Carlito"/>
              </a:rPr>
              <a:t>valve</a:t>
            </a:r>
            <a:r>
              <a:rPr lang="en-US" spc="-45" dirty="0">
                <a:latin typeface="+mj-lt"/>
                <a:cs typeface="Carlito"/>
              </a:rPr>
              <a:t> </a:t>
            </a:r>
            <a:r>
              <a:rPr lang="en-US" dirty="0">
                <a:latin typeface="+mj-lt"/>
                <a:cs typeface="Carlito"/>
              </a:rPr>
              <a:t>closes</a:t>
            </a:r>
            <a:r>
              <a:rPr lang="en-US" spc="-35" dirty="0">
                <a:latin typeface="+mj-lt"/>
                <a:cs typeface="Carlito"/>
              </a:rPr>
              <a:t> </a:t>
            </a:r>
            <a:r>
              <a:rPr lang="en-US" dirty="0">
                <a:latin typeface="+mj-lt"/>
                <a:cs typeface="Carlito"/>
              </a:rPr>
              <a:t>10-60ᵒ</a:t>
            </a:r>
            <a:r>
              <a:rPr lang="en-US" spc="-45" dirty="0">
                <a:latin typeface="+mj-lt"/>
                <a:cs typeface="Carlito"/>
              </a:rPr>
              <a:t> </a:t>
            </a:r>
            <a:r>
              <a:rPr lang="en-US" dirty="0">
                <a:latin typeface="+mj-lt"/>
                <a:cs typeface="Carlito"/>
              </a:rPr>
              <a:t>CA</a:t>
            </a:r>
            <a:r>
              <a:rPr lang="en-US" spc="-35" dirty="0">
                <a:latin typeface="+mj-lt"/>
                <a:cs typeface="Carlito"/>
              </a:rPr>
              <a:t> </a:t>
            </a:r>
            <a:r>
              <a:rPr lang="en-US" dirty="0">
                <a:latin typeface="+mj-lt"/>
                <a:cs typeface="Carlito"/>
              </a:rPr>
              <a:t>after</a:t>
            </a:r>
            <a:r>
              <a:rPr lang="en-US" spc="-40" dirty="0">
                <a:latin typeface="+mj-lt"/>
                <a:cs typeface="Carlito"/>
              </a:rPr>
              <a:t> </a:t>
            </a:r>
            <a:r>
              <a:rPr lang="en-US" dirty="0">
                <a:latin typeface="+mj-lt"/>
                <a:cs typeface="Carlito"/>
              </a:rPr>
              <a:t>TDC</a:t>
            </a:r>
            <a:r>
              <a:rPr lang="en-US" spc="-30" dirty="0">
                <a:latin typeface="+mj-lt"/>
                <a:cs typeface="Carlito"/>
              </a:rPr>
              <a:t> </a:t>
            </a:r>
            <a:r>
              <a:rPr lang="en-US" dirty="0">
                <a:latin typeface="+mj-lt"/>
                <a:cs typeface="Carlito"/>
              </a:rPr>
              <a:t>due</a:t>
            </a:r>
            <a:r>
              <a:rPr lang="en-US" spc="-45" dirty="0">
                <a:latin typeface="+mj-lt"/>
                <a:cs typeface="Carlito"/>
              </a:rPr>
              <a:t> </a:t>
            </a:r>
            <a:r>
              <a:rPr lang="en-US" dirty="0">
                <a:latin typeface="+mj-lt"/>
                <a:cs typeface="Carlito"/>
              </a:rPr>
              <a:t>to</a:t>
            </a:r>
            <a:r>
              <a:rPr lang="en-US" spc="-35" dirty="0">
                <a:latin typeface="+mj-lt"/>
                <a:cs typeface="Carlito"/>
              </a:rPr>
              <a:t> </a:t>
            </a:r>
            <a:r>
              <a:rPr lang="en-US" dirty="0">
                <a:latin typeface="+mj-lt"/>
                <a:cs typeface="Carlito"/>
              </a:rPr>
              <a:t>advantage of the velocity of the Incoming gases, helping to continue filling the cylinder with additional air-fuel mixture even though the piston is moving back up the cylinder. This effect can be called ram effect. IVC one of the main factors in determining volumetric efficiency.</a:t>
            </a:r>
          </a:p>
        </p:txBody>
      </p:sp>
    </p:spTree>
    <p:extLst>
      <p:ext uri="{BB962C8B-B14F-4D97-AF65-F5344CB8AC3E}">
        <p14:creationId xmlns:p14="http://schemas.microsoft.com/office/powerpoint/2010/main" val="1629982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5427979" y="4907991"/>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686800" y="4880088"/>
            <a:ext cx="245109" cy="127214"/>
          </a:xfrm>
        </p:spPr>
        <p:txBody>
          <a:bodyPr/>
          <a:lstStyle/>
          <a:p>
            <a:pPr marL="28575">
              <a:lnSpc>
                <a:spcPts val="930"/>
              </a:lnSpc>
            </a:pPr>
            <a:fld id="{81D60167-4931-47E6-BA6A-407CBD079E47}" type="slidenum">
              <a:rPr lang="en-US" spc="-38">
                <a:latin typeface="+mj-lt"/>
              </a:rPr>
              <a:pPr marL="28575">
                <a:lnSpc>
                  <a:spcPts val="930"/>
                </a:lnSpc>
              </a:pPr>
              <a:t>19</a:t>
            </a:fld>
            <a:endParaRPr lang="en-US" spc="-38" dirty="0">
              <a:latin typeface="+mj-lt"/>
            </a:endParaRPr>
          </a:p>
        </p:txBody>
      </p:sp>
      <p:sp>
        <p:nvSpPr>
          <p:cNvPr id="10" name="object 2">
            <a:extLst>
              <a:ext uri="{FF2B5EF4-FFF2-40B4-BE49-F238E27FC236}">
                <a16:creationId xmlns:a16="http://schemas.microsoft.com/office/drawing/2014/main" id="{833D4299-7B4E-687F-B7BD-DABD234515A0}"/>
              </a:ext>
            </a:extLst>
          </p:cNvPr>
          <p:cNvSpPr txBox="1">
            <a:spLocks noGrp="1"/>
          </p:cNvSpPr>
          <p:nvPr>
            <p:ph type="title"/>
          </p:nvPr>
        </p:nvSpPr>
        <p:spPr>
          <a:xfrm>
            <a:off x="1143000" y="83046"/>
            <a:ext cx="6854190" cy="350737"/>
          </a:xfrm>
          <a:prstGeom prst="rect">
            <a:avLst/>
          </a:prstGeom>
        </p:spPr>
        <p:txBody>
          <a:bodyPr vert="horz" wrap="square" lIns="0" tIns="12065" rIns="0" bIns="0" rtlCol="0">
            <a:spAutoFit/>
          </a:bodyPr>
          <a:lstStyle/>
          <a:p>
            <a:pPr algn="ctr">
              <a:spcBef>
                <a:spcPts val="95"/>
              </a:spcBef>
            </a:pPr>
            <a:r>
              <a:rPr lang="en-US" sz="2200" u="none" dirty="0">
                <a:latin typeface="+mj-lt"/>
              </a:rPr>
              <a:t>Indicator and valve-timing diagram for a 4- stroke engine</a:t>
            </a:r>
            <a:endParaRPr sz="2200" u="none" spc="-10" dirty="0">
              <a:latin typeface="+mj-lt"/>
            </a:endParaRPr>
          </a:p>
        </p:txBody>
      </p:sp>
      <p:sp>
        <p:nvSpPr>
          <p:cNvPr id="3" name="object 3">
            <a:extLst>
              <a:ext uri="{FF2B5EF4-FFF2-40B4-BE49-F238E27FC236}">
                <a16:creationId xmlns:a16="http://schemas.microsoft.com/office/drawing/2014/main" id="{669DCCE2-9B23-F2D3-BAC5-E83E43F90446}"/>
              </a:ext>
            </a:extLst>
          </p:cNvPr>
          <p:cNvSpPr txBox="1"/>
          <p:nvPr/>
        </p:nvSpPr>
        <p:spPr>
          <a:xfrm>
            <a:off x="76200" y="742950"/>
            <a:ext cx="9067800" cy="3827971"/>
          </a:xfrm>
          <a:prstGeom prst="rect">
            <a:avLst/>
          </a:prstGeom>
        </p:spPr>
        <p:txBody>
          <a:bodyPr vert="horz" wrap="square" lIns="0" tIns="76835" rIns="0" bIns="0" rtlCol="0">
            <a:spAutoFit/>
          </a:bodyPr>
          <a:lstStyle/>
          <a:p>
            <a:pPr marL="469265" indent="-456565">
              <a:buFont typeface="Wingdings"/>
              <a:buChar char=""/>
              <a:tabLst>
                <a:tab pos="469265" algn="l"/>
              </a:tabLst>
            </a:pPr>
            <a:r>
              <a:rPr b="1" i="1" dirty="0">
                <a:latin typeface="+mj-lt"/>
                <a:cs typeface="Carlito"/>
              </a:rPr>
              <a:t>Opening</a:t>
            </a:r>
            <a:r>
              <a:rPr b="1" i="1" spc="-45" dirty="0">
                <a:latin typeface="+mj-lt"/>
                <a:cs typeface="Carlito"/>
              </a:rPr>
              <a:t> </a:t>
            </a:r>
            <a:r>
              <a:rPr b="1" i="1" dirty="0">
                <a:latin typeface="+mj-lt"/>
                <a:cs typeface="Carlito"/>
              </a:rPr>
              <a:t>and</a:t>
            </a:r>
            <a:r>
              <a:rPr b="1" i="1" spc="-40" dirty="0">
                <a:latin typeface="+mj-lt"/>
                <a:cs typeface="Carlito"/>
              </a:rPr>
              <a:t> </a:t>
            </a:r>
            <a:r>
              <a:rPr b="1" i="1" dirty="0">
                <a:latin typeface="+mj-lt"/>
                <a:cs typeface="Carlito"/>
              </a:rPr>
              <a:t>closing</a:t>
            </a:r>
            <a:r>
              <a:rPr b="1" i="1" spc="-55" dirty="0">
                <a:latin typeface="+mj-lt"/>
                <a:cs typeface="Carlito"/>
              </a:rPr>
              <a:t> </a:t>
            </a:r>
            <a:r>
              <a:rPr b="1" i="1" dirty="0">
                <a:latin typeface="+mj-lt"/>
                <a:cs typeface="Carlito"/>
              </a:rPr>
              <a:t>of</a:t>
            </a:r>
            <a:r>
              <a:rPr b="1" i="1" spc="-55" dirty="0">
                <a:latin typeface="+mj-lt"/>
                <a:cs typeface="Carlito"/>
              </a:rPr>
              <a:t> </a:t>
            </a:r>
            <a:r>
              <a:rPr b="1" i="1" spc="-10" dirty="0">
                <a:latin typeface="+mj-lt"/>
                <a:cs typeface="Carlito"/>
              </a:rPr>
              <a:t>exhaust</a:t>
            </a:r>
            <a:r>
              <a:rPr b="1" i="1" spc="-55" dirty="0">
                <a:latin typeface="+mj-lt"/>
                <a:cs typeface="Carlito"/>
              </a:rPr>
              <a:t> </a:t>
            </a:r>
            <a:r>
              <a:rPr b="1" i="1" spc="-10" dirty="0">
                <a:latin typeface="+mj-lt"/>
                <a:cs typeface="Carlito"/>
              </a:rPr>
              <a:t>valve</a:t>
            </a:r>
            <a:endParaRPr dirty="0">
              <a:latin typeface="+mj-lt"/>
              <a:cs typeface="Carlito"/>
            </a:endParaRPr>
          </a:p>
          <a:p>
            <a:pPr marL="469900" marR="197485" indent="-457200">
              <a:lnSpc>
                <a:spcPct val="150000"/>
              </a:lnSpc>
              <a:spcBef>
                <a:spcPts val="515"/>
              </a:spcBef>
              <a:buFont typeface="Wingdings"/>
              <a:buChar char=""/>
              <a:tabLst>
                <a:tab pos="469900" algn="l"/>
              </a:tabLst>
            </a:pPr>
            <a:r>
              <a:rPr dirty="0">
                <a:latin typeface="+mj-lt"/>
                <a:cs typeface="Carlito"/>
              </a:rPr>
              <a:t>Exhaust</a:t>
            </a:r>
            <a:r>
              <a:rPr spc="-55" dirty="0">
                <a:latin typeface="+mj-lt"/>
                <a:cs typeface="Carlito"/>
              </a:rPr>
              <a:t> </a:t>
            </a:r>
            <a:r>
              <a:rPr dirty="0">
                <a:latin typeface="+mj-lt"/>
                <a:cs typeface="Carlito"/>
              </a:rPr>
              <a:t>valve</a:t>
            </a:r>
            <a:r>
              <a:rPr spc="-50" dirty="0">
                <a:latin typeface="+mj-lt"/>
                <a:cs typeface="Carlito"/>
              </a:rPr>
              <a:t> </a:t>
            </a:r>
            <a:r>
              <a:rPr dirty="0">
                <a:latin typeface="+mj-lt"/>
                <a:cs typeface="Carlito"/>
              </a:rPr>
              <a:t>opens</a:t>
            </a:r>
            <a:r>
              <a:rPr spc="-50" dirty="0">
                <a:latin typeface="+mj-lt"/>
                <a:cs typeface="Carlito"/>
              </a:rPr>
              <a:t> </a:t>
            </a:r>
            <a:r>
              <a:rPr dirty="0">
                <a:latin typeface="+mj-lt"/>
                <a:cs typeface="Carlito"/>
              </a:rPr>
              <a:t>25</a:t>
            </a:r>
            <a:r>
              <a:rPr spc="-55" dirty="0">
                <a:latin typeface="+mj-lt"/>
                <a:cs typeface="Carlito"/>
              </a:rPr>
              <a:t> </a:t>
            </a:r>
            <a:r>
              <a:rPr dirty="0">
                <a:latin typeface="+mj-lt"/>
                <a:cs typeface="Carlito"/>
              </a:rPr>
              <a:t>to</a:t>
            </a:r>
            <a:r>
              <a:rPr spc="-25" dirty="0">
                <a:latin typeface="+mj-lt"/>
                <a:cs typeface="Carlito"/>
              </a:rPr>
              <a:t> </a:t>
            </a:r>
            <a:r>
              <a:rPr dirty="0">
                <a:latin typeface="+mj-lt"/>
                <a:cs typeface="Carlito"/>
              </a:rPr>
              <a:t>55ᵒ</a:t>
            </a:r>
            <a:r>
              <a:rPr spc="-55" dirty="0">
                <a:latin typeface="+mj-lt"/>
                <a:cs typeface="Carlito"/>
              </a:rPr>
              <a:t> </a:t>
            </a:r>
            <a:r>
              <a:rPr dirty="0">
                <a:latin typeface="+mj-lt"/>
                <a:cs typeface="Carlito"/>
              </a:rPr>
              <a:t>CA</a:t>
            </a:r>
            <a:r>
              <a:rPr spc="-40" dirty="0">
                <a:latin typeface="+mj-lt"/>
                <a:cs typeface="Carlito"/>
              </a:rPr>
              <a:t> </a:t>
            </a:r>
            <a:r>
              <a:rPr spc="-10" dirty="0">
                <a:latin typeface="+mj-lt"/>
                <a:cs typeface="Carlito"/>
              </a:rPr>
              <a:t>before</a:t>
            </a:r>
            <a:r>
              <a:rPr spc="-35" dirty="0">
                <a:latin typeface="+mj-lt"/>
                <a:cs typeface="Carlito"/>
              </a:rPr>
              <a:t> </a:t>
            </a:r>
            <a:r>
              <a:rPr dirty="0">
                <a:latin typeface="+mj-lt"/>
                <a:cs typeface="Carlito"/>
              </a:rPr>
              <a:t>BDC</a:t>
            </a:r>
            <a:r>
              <a:rPr spc="-50" dirty="0">
                <a:latin typeface="+mj-lt"/>
                <a:cs typeface="Carlito"/>
              </a:rPr>
              <a:t> </a:t>
            </a:r>
            <a:r>
              <a:rPr dirty="0">
                <a:latin typeface="+mj-lt"/>
                <a:cs typeface="Carlito"/>
              </a:rPr>
              <a:t>to</a:t>
            </a:r>
            <a:r>
              <a:rPr spc="-45" dirty="0">
                <a:latin typeface="+mj-lt"/>
                <a:cs typeface="Carlito"/>
              </a:rPr>
              <a:t> </a:t>
            </a:r>
            <a:r>
              <a:rPr dirty="0">
                <a:latin typeface="+mj-lt"/>
                <a:cs typeface="Carlito"/>
              </a:rPr>
              <a:t>reduce</a:t>
            </a:r>
            <a:r>
              <a:rPr spc="-50" dirty="0">
                <a:latin typeface="+mj-lt"/>
                <a:cs typeface="Carlito"/>
              </a:rPr>
              <a:t> </a:t>
            </a:r>
            <a:r>
              <a:rPr dirty="0">
                <a:latin typeface="+mj-lt"/>
                <a:cs typeface="Carlito"/>
              </a:rPr>
              <a:t>the</a:t>
            </a:r>
            <a:r>
              <a:rPr spc="-35" dirty="0">
                <a:latin typeface="+mj-lt"/>
                <a:cs typeface="Carlito"/>
              </a:rPr>
              <a:t> </a:t>
            </a:r>
            <a:r>
              <a:rPr spc="-20" dirty="0">
                <a:latin typeface="+mj-lt"/>
                <a:cs typeface="Carlito"/>
              </a:rPr>
              <a:t>work </a:t>
            </a:r>
            <a:r>
              <a:rPr dirty="0">
                <a:latin typeface="+mj-lt"/>
                <a:cs typeface="Carlito"/>
              </a:rPr>
              <a:t>required</a:t>
            </a:r>
            <a:r>
              <a:rPr spc="-75" dirty="0">
                <a:latin typeface="+mj-lt"/>
                <a:cs typeface="Carlito"/>
              </a:rPr>
              <a:t> </a:t>
            </a:r>
            <a:r>
              <a:rPr dirty="0">
                <a:latin typeface="+mj-lt"/>
                <a:cs typeface="Carlito"/>
              </a:rPr>
              <a:t>to</a:t>
            </a:r>
            <a:r>
              <a:rPr spc="-30" dirty="0">
                <a:latin typeface="+mj-lt"/>
                <a:cs typeface="Carlito"/>
              </a:rPr>
              <a:t> </a:t>
            </a:r>
            <a:r>
              <a:rPr dirty="0">
                <a:latin typeface="+mj-lt"/>
                <a:cs typeface="Carlito"/>
              </a:rPr>
              <a:t>expel</a:t>
            </a:r>
            <a:r>
              <a:rPr spc="-40" dirty="0">
                <a:latin typeface="+mj-lt"/>
                <a:cs typeface="Carlito"/>
              </a:rPr>
              <a:t> </a:t>
            </a:r>
            <a:r>
              <a:rPr dirty="0">
                <a:latin typeface="+mj-lt"/>
                <a:cs typeface="Carlito"/>
              </a:rPr>
              <a:t>out</a:t>
            </a:r>
            <a:r>
              <a:rPr spc="-60" dirty="0">
                <a:latin typeface="+mj-lt"/>
                <a:cs typeface="Carlito"/>
              </a:rPr>
              <a:t> </a:t>
            </a:r>
            <a:r>
              <a:rPr dirty="0">
                <a:latin typeface="+mj-lt"/>
                <a:cs typeface="Carlito"/>
              </a:rPr>
              <a:t>the</a:t>
            </a:r>
            <a:r>
              <a:rPr spc="-40" dirty="0">
                <a:latin typeface="+mj-lt"/>
                <a:cs typeface="Carlito"/>
              </a:rPr>
              <a:t> </a:t>
            </a:r>
            <a:r>
              <a:rPr dirty="0">
                <a:latin typeface="+mj-lt"/>
                <a:cs typeface="Carlito"/>
              </a:rPr>
              <a:t>burnt</a:t>
            </a:r>
            <a:r>
              <a:rPr spc="-60" dirty="0">
                <a:latin typeface="+mj-lt"/>
                <a:cs typeface="Carlito"/>
              </a:rPr>
              <a:t> </a:t>
            </a:r>
            <a:r>
              <a:rPr dirty="0">
                <a:latin typeface="+mj-lt"/>
                <a:cs typeface="Carlito"/>
              </a:rPr>
              <a:t>gases</a:t>
            </a:r>
            <a:r>
              <a:rPr spc="-45" dirty="0">
                <a:latin typeface="+mj-lt"/>
                <a:cs typeface="Carlito"/>
              </a:rPr>
              <a:t> </a:t>
            </a:r>
            <a:r>
              <a:rPr dirty="0">
                <a:latin typeface="+mj-lt"/>
                <a:cs typeface="Carlito"/>
              </a:rPr>
              <a:t>from</a:t>
            </a:r>
            <a:r>
              <a:rPr spc="-55" dirty="0">
                <a:latin typeface="+mj-lt"/>
                <a:cs typeface="Carlito"/>
              </a:rPr>
              <a:t> </a:t>
            </a:r>
            <a:r>
              <a:rPr dirty="0">
                <a:latin typeface="+mj-lt"/>
                <a:cs typeface="Carlito"/>
              </a:rPr>
              <a:t>the</a:t>
            </a:r>
            <a:r>
              <a:rPr spc="-35" dirty="0">
                <a:latin typeface="+mj-lt"/>
                <a:cs typeface="Carlito"/>
              </a:rPr>
              <a:t> </a:t>
            </a:r>
            <a:r>
              <a:rPr spc="-25" dirty="0">
                <a:latin typeface="+mj-lt"/>
                <a:cs typeface="Carlito"/>
              </a:rPr>
              <a:t>cylinder.</a:t>
            </a:r>
            <a:r>
              <a:rPr spc="-55" dirty="0">
                <a:latin typeface="+mj-lt"/>
                <a:cs typeface="Carlito"/>
              </a:rPr>
              <a:t> </a:t>
            </a:r>
            <a:r>
              <a:rPr lang="en-US" spc="-55" dirty="0">
                <a:latin typeface="+mj-lt"/>
                <a:cs typeface="Carlito"/>
              </a:rPr>
              <a:t>This is called blowdown. </a:t>
            </a:r>
          </a:p>
          <a:p>
            <a:pPr marL="469900" marR="197485" indent="-457200">
              <a:lnSpc>
                <a:spcPct val="150000"/>
              </a:lnSpc>
              <a:spcBef>
                <a:spcPts val="515"/>
              </a:spcBef>
              <a:buFont typeface="Wingdings"/>
              <a:buChar char=""/>
              <a:tabLst>
                <a:tab pos="469900" algn="l"/>
              </a:tabLst>
            </a:pPr>
            <a:r>
              <a:rPr lang="en-US" spc="-55" dirty="0">
                <a:latin typeface="+mj-lt"/>
                <a:cs typeface="Carlito"/>
              </a:rPr>
              <a:t>Most of the power of the burning gases is delivered to the piston by about halfway through the power stroke so opening the exhaust valve at this point does not significantly reduce an engine’s power output.</a:t>
            </a:r>
          </a:p>
          <a:p>
            <a:pPr marL="469900" marR="197485" indent="-457200">
              <a:lnSpc>
                <a:spcPct val="150000"/>
              </a:lnSpc>
              <a:spcBef>
                <a:spcPts val="515"/>
              </a:spcBef>
              <a:buFont typeface="Wingdings"/>
              <a:buChar char=""/>
              <a:tabLst>
                <a:tab pos="469900" algn="l"/>
              </a:tabLst>
            </a:pPr>
            <a:r>
              <a:rPr dirty="0">
                <a:latin typeface="+mj-lt"/>
                <a:cs typeface="Carlito"/>
              </a:rPr>
              <a:t>Exhaust</a:t>
            </a:r>
            <a:r>
              <a:rPr spc="-55" dirty="0">
                <a:latin typeface="+mj-lt"/>
                <a:cs typeface="Carlito"/>
              </a:rPr>
              <a:t> </a:t>
            </a:r>
            <a:r>
              <a:rPr dirty="0">
                <a:latin typeface="+mj-lt"/>
                <a:cs typeface="Carlito"/>
              </a:rPr>
              <a:t>valve</a:t>
            </a:r>
            <a:r>
              <a:rPr spc="-55" dirty="0">
                <a:latin typeface="+mj-lt"/>
                <a:cs typeface="Carlito"/>
              </a:rPr>
              <a:t> </a:t>
            </a:r>
            <a:r>
              <a:rPr dirty="0">
                <a:latin typeface="+mj-lt"/>
                <a:cs typeface="Carlito"/>
              </a:rPr>
              <a:t>closes</a:t>
            </a:r>
            <a:r>
              <a:rPr spc="-50" dirty="0">
                <a:latin typeface="+mj-lt"/>
                <a:cs typeface="Carlito"/>
              </a:rPr>
              <a:t> </a:t>
            </a:r>
            <a:r>
              <a:rPr dirty="0">
                <a:latin typeface="+mj-lt"/>
                <a:cs typeface="Carlito"/>
              </a:rPr>
              <a:t>10</a:t>
            </a:r>
            <a:r>
              <a:rPr spc="-50" dirty="0">
                <a:latin typeface="+mj-lt"/>
                <a:cs typeface="Carlito"/>
              </a:rPr>
              <a:t> </a:t>
            </a:r>
            <a:r>
              <a:rPr dirty="0">
                <a:latin typeface="+mj-lt"/>
                <a:cs typeface="Carlito"/>
              </a:rPr>
              <a:t>to</a:t>
            </a:r>
            <a:r>
              <a:rPr spc="-25" dirty="0">
                <a:latin typeface="+mj-lt"/>
                <a:cs typeface="Carlito"/>
              </a:rPr>
              <a:t> </a:t>
            </a:r>
            <a:r>
              <a:rPr dirty="0">
                <a:latin typeface="+mj-lt"/>
                <a:cs typeface="Carlito"/>
              </a:rPr>
              <a:t>30ᵒ</a:t>
            </a:r>
            <a:r>
              <a:rPr spc="-50" dirty="0">
                <a:latin typeface="+mj-lt"/>
                <a:cs typeface="Carlito"/>
              </a:rPr>
              <a:t> </a:t>
            </a:r>
            <a:r>
              <a:rPr dirty="0">
                <a:latin typeface="+mj-lt"/>
                <a:cs typeface="Carlito"/>
              </a:rPr>
              <a:t>CA</a:t>
            </a:r>
            <a:r>
              <a:rPr spc="-45" dirty="0">
                <a:latin typeface="+mj-lt"/>
                <a:cs typeface="Carlito"/>
              </a:rPr>
              <a:t> </a:t>
            </a:r>
            <a:r>
              <a:rPr dirty="0">
                <a:latin typeface="+mj-lt"/>
                <a:cs typeface="Carlito"/>
              </a:rPr>
              <a:t>after</a:t>
            </a:r>
            <a:r>
              <a:rPr spc="-50" dirty="0">
                <a:latin typeface="+mj-lt"/>
                <a:cs typeface="Carlito"/>
              </a:rPr>
              <a:t> </a:t>
            </a:r>
            <a:r>
              <a:rPr dirty="0">
                <a:latin typeface="+mj-lt"/>
                <a:cs typeface="Carlito"/>
              </a:rPr>
              <a:t>TDC</a:t>
            </a:r>
            <a:r>
              <a:rPr spc="-35" dirty="0">
                <a:latin typeface="+mj-lt"/>
                <a:cs typeface="Carlito"/>
              </a:rPr>
              <a:t> </a:t>
            </a:r>
            <a:r>
              <a:rPr dirty="0">
                <a:latin typeface="+mj-lt"/>
                <a:cs typeface="Carlito"/>
              </a:rPr>
              <a:t>to</a:t>
            </a:r>
            <a:r>
              <a:rPr spc="-40" dirty="0">
                <a:latin typeface="+mj-lt"/>
                <a:cs typeface="Carlito"/>
              </a:rPr>
              <a:t> </a:t>
            </a:r>
            <a:r>
              <a:rPr dirty="0">
                <a:latin typeface="+mj-lt"/>
                <a:cs typeface="Carlito"/>
              </a:rPr>
              <a:t>avoid</a:t>
            </a:r>
            <a:r>
              <a:rPr spc="-65" dirty="0">
                <a:latin typeface="+mj-lt"/>
                <a:cs typeface="Carlito"/>
              </a:rPr>
              <a:t> </a:t>
            </a:r>
            <a:r>
              <a:rPr dirty="0">
                <a:latin typeface="+mj-lt"/>
                <a:cs typeface="Carlito"/>
              </a:rPr>
              <a:t>the</a:t>
            </a:r>
            <a:r>
              <a:rPr spc="-35" dirty="0">
                <a:latin typeface="+mj-lt"/>
                <a:cs typeface="Carlito"/>
              </a:rPr>
              <a:t> </a:t>
            </a:r>
            <a:r>
              <a:rPr spc="-10" dirty="0">
                <a:latin typeface="+mj-lt"/>
                <a:cs typeface="Carlito"/>
              </a:rPr>
              <a:t>compression</a:t>
            </a:r>
            <a:r>
              <a:rPr spc="-55" dirty="0">
                <a:latin typeface="+mj-lt"/>
                <a:cs typeface="Carlito"/>
              </a:rPr>
              <a:t> </a:t>
            </a:r>
            <a:r>
              <a:rPr spc="-25" dirty="0">
                <a:latin typeface="+mj-lt"/>
                <a:cs typeface="Carlito"/>
              </a:rPr>
              <a:t>of </a:t>
            </a:r>
            <a:r>
              <a:rPr dirty="0">
                <a:latin typeface="+mj-lt"/>
                <a:cs typeface="Carlito"/>
              </a:rPr>
              <a:t>burnt</a:t>
            </a:r>
            <a:r>
              <a:rPr spc="-60" dirty="0">
                <a:latin typeface="+mj-lt"/>
                <a:cs typeface="Carlito"/>
              </a:rPr>
              <a:t> </a:t>
            </a:r>
            <a:r>
              <a:rPr dirty="0">
                <a:latin typeface="+mj-lt"/>
                <a:cs typeface="Carlito"/>
              </a:rPr>
              <a:t>gases</a:t>
            </a:r>
            <a:r>
              <a:rPr spc="-45" dirty="0">
                <a:latin typeface="+mj-lt"/>
                <a:cs typeface="Carlito"/>
              </a:rPr>
              <a:t> </a:t>
            </a:r>
            <a:r>
              <a:rPr dirty="0">
                <a:latin typeface="+mj-lt"/>
                <a:cs typeface="Carlito"/>
              </a:rPr>
              <a:t>in</a:t>
            </a:r>
            <a:r>
              <a:rPr spc="-50" dirty="0">
                <a:latin typeface="+mj-lt"/>
                <a:cs typeface="Carlito"/>
              </a:rPr>
              <a:t> </a:t>
            </a:r>
            <a:r>
              <a:rPr dirty="0">
                <a:latin typeface="+mj-lt"/>
                <a:cs typeface="Carlito"/>
              </a:rPr>
              <a:t>next</a:t>
            </a:r>
            <a:r>
              <a:rPr spc="-40" dirty="0">
                <a:latin typeface="+mj-lt"/>
                <a:cs typeface="Carlito"/>
              </a:rPr>
              <a:t> </a:t>
            </a:r>
            <a:r>
              <a:rPr dirty="0">
                <a:latin typeface="+mj-lt"/>
                <a:cs typeface="Carlito"/>
              </a:rPr>
              <a:t>cycle.</a:t>
            </a:r>
            <a:r>
              <a:rPr spc="-55" dirty="0">
                <a:latin typeface="+mj-lt"/>
                <a:cs typeface="Carlito"/>
              </a:rPr>
              <a:t> </a:t>
            </a:r>
            <a:r>
              <a:rPr dirty="0">
                <a:latin typeface="+mj-lt"/>
                <a:cs typeface="Carlito"/>
              </a:rPr>
              <a:t>Kinetic</a:t>
            </a:r>
            <a:r>
              <a:rPr spc="-50" dirty="0">
                <a:latin typeface="+mj-lt"/>
                <a:cs typeface="Carlito"/>
              </a:rPr>
              <a:t> </a:t>
            </a:r>
            <a:r>
              <a:rPr dirty="0">
                <a:latin typeface="+mj-lt"/>
                <a:cs typeface="Carlito"/>
              </a:rPr>
              <a:t>energy</a:t>
            </a:r>
            <a:r>
              <a:rPr spc="-50" dirty="0">
                <a:latin typeface="+mj-lt"/>
                <a:cs typeface="Carlito"/>
              </a:rPr>
              <a:t> </a:t>
            </a:r>
            <a:r>
              <a:rPr dirty="0">
                <a:latin typeface="+mj-lt"/>
                <a:cs typeface="Carlito"/>
              </a:rPr>
              <a:t>of</a:t>
            </a:r>
            <a:r>
              <a:rPr spc="-45" dirty="0">
                <a:latin typeface="+mj-lt"/>
                <a:cs typeface="Carlito"/>
              </a:rPr>
              <a:t> </a:t>
            </a:r>
            <a:r>
              <a:rPr dirty="0">
                <a:latin typeface="+mj-lt"/>
                <a:cs typeface="Carlito"/>
              </a:rPr>
              <a:t>the</a:t>
            </a:r>
            <a:r>
              <a:rPr spc="-40" dirty="0">
                <a:latin typeface="+mj-lt"/>
                <a:cs typeface="Carlito"/>
              </a:rPr>
              <a:t> </a:t>
            </a:r>
            <a:r>
              <a:rPr dirty="0">
                <a:latin typeface="+mj-lt"/>
                <a:cs typeface="Carlito"/>
              </a:rPr>
              <a:t>burnt</a:t>
            </a:r>
            <a:r>
              <a:rPr spc="-55" dirty="0">
                <a:latin typeface="+mj-lt"/>
                <a:cs typeface="Carlito"/>
              </a:rPr>
              <a:t> </a:t>
            </a:r>
            <a:r>
              <a:rPr dirty="0">
                <a:latin typeface="+mj-lt"/>
                <a:cs typeface="Carlito"/>
              </a:rPr>
              <a:t>gas</a:t>
            </a:r>
            <a:r>
              <a:rPr spc="-45" dirty="0">
                <a:latin typeface="+mj-lt"/>
                <a:cs typeface="Carlito"/>
              </a:rPr>
              <a:t> </a:t>
            </a:r>
            <a:r>
              <a:rPr dirty="0">
                <a:latin typeface="+mj-lt"/>
                <a:cs typeface="Carlito"/>
              </a:rPr>
              <a:t>can</a:t>
            </a:r>
            <a:r>
              <a:rPr spc="-45" dirty="0">
                <a:latin typeface="+mj-lt"/>
                <a:cs typeface="Carlito"/>
              </a:rPr>
              <a:t> </a:t>
            </a:r>
            <a:r>
              <a:rPr spc="-10" dirty="0">
                <a:latin typeface="+mj-lt"/>
                <a:cs typeface="Carlito"/>
              </a:rPr>
              <a:t>assist </a:t>
            </a:r>
            <a:r>
              <a:rPr dirty="0">
                <a:latin typeface="+mj-lt"/>
                <a:cs typeface="Carlito"/>
              </a:rPr>
              <a:t>maximum</a:t>
            </a:r>
            <a:r>
              <a:rPr spc="-35" dirty="0">
                <a:latin typeface="+mj-lt"/>
                <a:cs typeface="Carlito"/>
              </a:rPr>
              <a:t> </a:t>
            </a:r>
            <a:r>
              <a:rPr dirty="0">
                <a:latin typeface="+mj-lt"/>
                <a:cs typeface="Carlito"/>
              </a:rPr>
              <a:t>ex</a:t>
            </a:r>
            <a:r>
              <a:rPr lang="en-US" dirty="0">
                <a:latin typeface="+mj-lt"/>
                <a:cs typeface="Carlito"/>
              </a:rPr>
              <a:t>pelling</a:t>
            </a:r>
            <a:r>
              <a:rPr spc="-55" dirty="0">
                <a:latin typeface="+mj-lt"/>
                <a:cs typeface="Carlito"/>
              </a:rPr>
              <a:t> </a:t>
            </a:r>
            <a:r>
              <a:rPr dirty="0">
                <a:latin typeface="+mj-lt"/>
                <a:cs typeface="Carlito"/>
              </a:rPr>
              <a:t>of</a:t>
            </a:r>
            <a:r>
              <a:rPr spc="-50" dirty="0">
                <a:latin typeface="+mj-lt"/>
                <a:cs typeface="Carlito"/>
              </a:rPr>
              <a:t> </a:t>
            </a:r>
            <a:r>
              <a:rPr dirty="0">
                <a:latin typeface="+mj-lt"/>
                <a:cs typeface="Carlito"/>
              </a:rPr>
              <a:t>the</a:t>
            </a:r>
            <a:r>
              <a:rPr spc="-60" dirty="0">
                <a:latin typeface="+mj-lt"/>
                <a:cs typeface="Carlito"/>
              </a:rPr>
              <a:t> </a:t>
            </a:r>
            <a:r>
              <a:rPr dirty="0">
                <a:latin typeface="+mj-lt"/>
                <a:cs typeface="Carlito"/>
              </a:rPr>
              <a:t>gas.</a:t>
            </a:r>
            <a:r>
              <a:rPr spc="-55" dirty="0">
                <a:latin typeface="+mj-lt"/>
                <a:cs typeface="Carlito"/>
              </a:rPr>
              <a:t> </a:t>
            </a:r>
            <a:r>
              <a:rPr dirty="0">
                <a:latin typeface="+mj-lt"/>
                <a:cs typeface="Carlito"/>
              </a:rPr>
              <a:t>It</a:t>
            </a:r>
            <a:r>
              <a:rPr spc="-60" dirty="0">
                <a:latin typeface="+mj-lt"/>
                <a:cs typeface="Carlito"/>
              </a:rPr>
              <a:t> </a:t>
            </a:r>
            <a:r>
              <a:rPr dirty="0">
                <a:latin typeface="+mj-lt"/>
                <a:cs typeface="Carlito"/>
              </a:rPr>
              <a:t>also</a:t>
            </a:r>
            <a:r>
              <a:rPr spc="-50" dirty="0">
                <a:latin typeface="+mj-lt"/>
                <a:cs typeface="Carlito"/>
              </a:rPr>
              <a:t> </a:t>
            </a:r>
            <a:r>
              <a:rPr dirty="0">
                <a:latin typeface="+mj-lt"/>
                <a:cs typeface="Carlito"/>
              </a:rPr>
              <a:t>increases</a:t>
            </a:r>
            <a:r>
              <a:rPr spc="-55" dirty="0">
                <a:latin typeface="+mj-lt"/>
                <a:cs typeface="Carlito"/>
              </a:rPr>
              <a:t> </a:t>
            </a:r>
            <a:r>
              <a:rPr dirty="0">
                <a:latin typeface="+mj-lt"/>
                <a:cs typeface="Carlito"/>
              </a:rPr>
              <a:t>the</a:t>
            </a:r>
            <a:r>
              <a:rPr spc="-60" dirty="0">
                <a:latin typeface="+mj-lt"/>
                <a:cs typeface="Carlito"/>
              </a:rPr>
              <a:t> </a:t>
            </a:r>
            <a:r>
              <a:rPr spc="-10" dirty="0">
                <a:latin typeface="+mj-lt"/>
                <a:cs typeface="Carlito"/>
              </a:rPr>
              <a:t>volumetric efficiency.</a:t>
            </a:r>
            <a:endParaRPr dirty="0">
              <a:latin typeface="+mj-lt"/>
              <a:cs typeface="Carlito"/>
            </a:endParaRPr>
          </a:p>
        </p:txBody>
      </p:sp>
    </p:spTree>
    <p:extLst>
      <p:ext uri="{BB962C8B-B14F-4D97-AF65-F5344CB8AC3E}">
        <p14:creationId xmlns:p14="http://schemas.microsoft.com/office/powerpoint/2010/main" val="2205084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5427979" y="4907991"/>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763000" y="4907991"/>
            <a:ext cx="245109" cy="127214"/>
          </a:xfrm>
        </p:spPr>
        <p:txBody>
          <a:bodyPr/>
          <a:lstStyle/>
          <a:p>
            <a:pPr marL="28575">
              <a:lnSpc>
                <a:spcPts val="930"/>
              </a:lnSpc>
            </a:pPr>
            <a:fld id="{81D60167-4931-47E6-BA6A-407CBD079E47}" type="slidenum">
              <a:rPr lang="en-US" spc="-38">
                <a:latin typeface="+mj-lt"/>
              </a:rPr>
              <a:pPr marL="28575">
                <a:lnSpc>
                  <a:spcPts val="930"/>
                </a:lnSpc>
              </a:pPr>
              <a:t>2</a:t>
            </a:fld>
            <a:endParaRPr lang="en-US" spc="-38" dirty="0">
              <a:latin typeface="+mj-lt"/>
            </a:endParaRPr>
          </a:p>
        </p:txBody>
      </p:sp>
      <p:sp>
        <p:nvSpPr>
          <p:cNvPr id="7" name="object 2">
            <a:extLst>
              <a:ext uri="{FF2B5EF4-FFF2-40B4-BE49-F238E27FC236}">
                <a16:creationId xmlns:a16="http://schemas.microsoft.com/office/drawing/2014/main" id="{C5E506AA-102F-EC2C-13E9-CC57938FDCD9}"/>
              </a:ext>
            </a:extLst>
          </p:cNvPr>
          <p:cNvSpPr txBox="1">
            <a:spLocks noGrp="1"/>
          </p:cNvSpPr>
          <p:nvPr>
            <p:ph type="title"/>
          </p:nvPr>
        </p:nvSpPr>
        <p:spPr>
          <a:xfrm>
            <a:off x="0" y="7621"/>
            <a:ext cx="9144000" cy="627736"/>
          </a:xfrm>
          <a:prstGeom prst="rect">
            <a:avLst/>
          </a:prstGeom>
        </p:spPr>
        <p:txBody>
          <a:bodyPr vert="horz" wrap="square" lIns="0" tIns="12065" rIns="0" bIns="0" rtlCol="0">
            <a:spAutoFit/>
          </a:bodyPr>
          <a:lstStyle/>
          <a:p>
            <a:pPr marL="321945" algn="ctr">
              <a:spcBef>
                <a:spcPts val="95"/>
              </a:spcBef>
            </a:pPr>
            <a:r>
              <a:rPr spc="-10" dirty="0"/>
              <a:t>2-stroke</a:t>
            </a:r>
            <a:r>
              <a:rPr spc="-114" dirty="0"/>
              <a:t> </a:t>
            </a:r>
            <a:r>
              <a:rPr dirty="0"/>
              <a:t>SI</a:t>
            </a:r>
            <a:r>
              <a:rPr spc="-120" dirty="0"/>
              <a:t> </a:t>
            </a:r>
            <a:r>
              <a:rPr spc="-10" dirty="0"/>
              <a:t>(Petrol)</a:t>
            </a:r>
            <a:r>
              <a:rPr spc="-114" dirty="0"/>
              <a:t> </a:t>
            </a:r>
            <a:r>
              <a:rPr dirty="0"/>
              <a:t>engine</a:t>
            </a:r>
            <a:r>
              <a:rPr spc="-114" dirty="0"/>
              <a:t> </a:t>
            </a:r>
            <a:r>
              <a:rPr spc="-10" dirty="0"/>
              <a:t>operation</a:t>
            </a:r>
          </a:p>
        </p:txBody>
      </p:sp>
      <p:pic>
        <p:nvPicPr>
          <p:cNvPr id="8" name="How 2 Stroke Engine Works">
            <a:hlinkClick r:id="" action="ppaction://media"/>
            <a:extLst>
              <a:ext uri="{FF2B5EF4-FFF2-40B4-BE49-F238E27FC236}">
                <a16:creationId xmlns:a16="http://schemas.microsoft.com/office/drawing/2014/main" id="{6C619C62-30EA-8C47-11A3-938D3B063D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66800" y="742950"/>
            <a:ext cx="6858000" cy="3857625"/>
          </a:xfrm>
          <a:prstGeom prst="rect">
            <a:avLst/>
          </a:prstGeom>
        </p:spPr>
      </p:pic>
      <p:sp>
        <p:nvSpPr>
          <p:cNvPr id="9" name="TextBox 8">
            <a:extLst>
              <a:ext uri="{FF2B5EF4-FFF2-40B4-BE49-F238E27FC236}">
                <a16:creationId xmlns:a16="http://schemas.microsoft.com/office/drawing/2014/main" id="{F83224A9-B13A-0218-2CDE-D856B220AB34}"/>
              </a:ext>
            </a:extLst>
          </p:cNvPr>
          <p:cNvSpPr txBox="1"/>
          <p:nvPr/>
        </p:nvSpPr>
        <p:spPr>
          <a:xfrm>
            <a:off x="762000" y="4746334"/>
            <a:ext cx="4466287" cy="338554"/>
          </a:xfrm>
          <a:prstGeom prst="rect">
            <a:avLst/>
          </a:prstGeom>
          <a:noFill/>
        </p:spPr>
        <p:txBody>
          <a:bodyPr wrap="none" rtlCol="0">
            <a:spAutoFit/>
          </a:bodyPr>
          <a:lstStyle/>
          <a:p>
            <a:r>
              <a:rPr lang="en-US" sz="1600" dirty="0">
                <a:latin typeface="+mj-lt"/>
                <a:hlinkClick r:id="rId5"/>
              </a:rPr>
              <a:t>https://www.youtube.com/watch?v=xNLE8G3pC0k</a:t>
            </a:r>
            <a:endParaRPr lang="en-US" sz="1600" dirty="0">
              <a:latin typeface="+mj-lt"/>
            </a:endParaRPr>
          </a:p>
        </p:txBody>
      </p:sp>
    </p:spTree>
    <p:extLst>
      <p:ext uri="{BB962C8B-B14F-4D97-AF65-F5344CB8AC3E}">
        <p14:creationId xmlns:p14="http://schemas.microsoft.com/office/powerpoint/2010/main" val="6851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77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xfrm>
            <a:off x="4284979" y="4907991"/>
            <a:ext cx="591822" cy="156068"/>
          </a:xfrm>
          <a:prstGeom prst="rect">
            <a:avLst/>
          </a:prstGeom>
        </p:spPr>
        <p:txBody>
          <a:bodyPr vert="horz" wrap="square" lIns="0" tIns="0" rIns="0" bIns="0" rtlCol="0">
            <a:spAutoFit/>
          </a:bodyPr>
          <a:lstStyle/>
          <a:p>
            <a:pPr marL="12700">
              <a:lnSpc>
                <a:spcPts val="1240"/>
              </a:lnSpc>
            </a:pPr>
            <a:r>
              <a:rPr lang="en-US" b="0" spc="60">
                <a:latin typeface="+mj-lt"/>
              </a:rPr>
              <a:t>ME 165</a:t>
            </a:r>
            <a:endParaRPr b="0" spc="30" dirty="0">
              <a:latin typeface="+mj-lt"/>
            </a:endParaRPr>
          </a:p>
        </p:txBody>
      </p:sp>
      <p:sp>
        <p:nvSpPr>
          <p:cNvPr id="5" name="object 5"/>
          <p:cNvSpPr txBox="1">
            <a:spLocks noGrp="1"/>
          </p:cNvSpPr>
          <p:nvPr>
            <p:ph type="sldNum" sz="quarter" idx="7"/>
          </p:nvPr>
        </p:nvSpPr>
        <p:spPr>
          <a:xfrm>
            <a:off x="8707501" y="4915611"/>
            <a:ext cx="245109" cy="156068"/>
          </a:xfrm>
          <a:prstGeom prst="rect">
            <a:avLst/>
          </a:prstGeom>
        </p:spPr>
        <p:txBody>
          <a:bodyPr vert="horz" wrap="square" lIns="0" tIns="0" rIns="0" bIns="0" rtlCol="0">
            <a:spAutoFit/>
          </a:bodyPr>
          <a:lstStyle/>
          <a:p>
            <a:pPr marL="38100">
              <a:lnSpc>
                <a:spcPts val="1240"/>
              </a:lnSpc>
            </a:pPr>
            <a:fld id="{81D60167-4931-47E6-BA6A-407CBD079E47}" type="slidenum">
              <a:rPr spc="-25" dirty="0">
                <a:latin typeface="+mj-lt"/>
              </a:rPr>
              <a:t>20</a:t>
            </a:fld>
            <a:endParaRPr spc="-25" dirty="0">
              <a:latin typeface="+mj-lt"/>
            </a:endParaRPr>
          </a:p>
        </p:txBody>
      </p:sp>
      <p:sp>
        <p:nvSpPr>
          <p:cNvPr id="2" name="object 2"/>
          <p:cNvSpPr txBox="1">
            <a:spLocks noGrp="1"/>
          </p:cNvSpPr>
          <p:nvPr>
            <p:ph type="title"/>
          </p:nvPr>
        </p:nvSpPr>
        <p:spPr>
          <a:xfrm>
            <a:off x="-12444" y="-29768"/>
            <a:ext cx="9169400" cy="635000"/>
          </a:xfrm>
          <a:prstGeom prst="rect">
            <a:avLst/>
          </a:prstGeom>
        </p:spPr>
        <p:txBody>
          <a:bodyPr vert="horz" wrap="square" lIns="0" tIns="12065" rIns="0" bIns="0" rtlCol="0">
            <a:spAutoFit/>
          </a:bodyPr>
          <a:lstStyle/>
          <a:p>
            <a:pPr marL="12700">
              <a:lnSpc>
                <a:spcPct val="100000"/>
              </a:lnSpc>
              <a:spcBef>
                <a:spcPts val="95"/>
              </a:spcBef>
              <a:tabLst>
                <a:tab pos="9156065" algn="l"/>
              </a:tabLst>
            </a:pPr>
            <a:r>
              <a:rPr u="heavy" spc="190" dirty="0">
                <a:uFill>
                  <a:solidFill>
                    <a:srgbClr val="4470C4"/>
                  </a:solidFill>
                </a:uFill>
                <a:latin typeface="+mj-lt"/>
                <a:cs typeface="Times New Roman"/>
              </a:rPr>
              <a:t> </a:t>
            </a:r>
            <a:r>
              <a:rPr u="heavy" spc="-10" dirty="0">
                <a:uFill>
                  <a:solidFill>
                    <a:srgbClr val="4470C4"/>
                  </a:solidFill>
                </a:uFill>
                <a:latin typeface="+mj-lt"/>
                <a:cs typeface="Carlito"/>
              </a:rPr>
              <a:t>Acknowledgement</a:t>
            </a:r>
            <a:r>
              <a:rPr u="heavy" dirty="0">
                <a:uFill>
                  <a:solidFill>
                    <a:srgbClr val="4470C4"/>
                  </a:solidFill>
                </a:uFill>
                <a:latin typeface="+mj-lt"/>
                <a:cs typeface="Carlito"/>
              </a:rPr>
              <a:t>	</a:t>
            </a:r>
          </a:p>
        </p:txBody>
      </p:sp>
      <p:sp>
        <p:nvSpPr>
          <p:cNvPr id="3" name="object 3"/>
          <p:cNvSpPr txBox="1"/>
          <p:nvPr/>
        </p:nvSpPr>
        <p:spPr>
          <a:xfrm>
            <a:off x="211632" y="668273"/>
            <a:ext cx="7610475" cy="2115323"/>
          </a:xfrm>
          <a:prstGeom prst="rect">
            <a:avLst/>
          </a:prstGeom>
        </p:spPr>
        <p:txBody>
          <a:bodyPr vert="horz" wrap="square" lIns="0" tIns="62865" rIns="0" bIns="0" rtlCol="0">
            <a:spAutoFit/>
          </a:bodyPr>
          <a:lstStyle/>
          <a:p>
            <a:pPr marL="240029" marR="5080" indent="-227965">
              <a:lnSpc>
                <a:spcPts val="3000"/>
              </a:lnSpc>
              <a:spcBef>
                <a:spcPts val="495"/>
              </a:spcBef>
              <a:buFont typeface="Arial"/>
              <a:buChar char="•"/>
              <a:tabLst>
                <a:tab pos="241300" algn="l"/>
              </a:tabLst>
            </a:pPr>
            <a:r>
              <a:rPr sz="2800" dirty="0">
                <a:latin typeface="+mj-lt"/>
                <a:cs typeface="Carlito"/>
              </a:rPr>
              <a:t>Slide</a:t>
            </a:r>
            <a:r>
              <a:rPr sz="2800" spc="-145" dirty="0">
                <a:latin typeface="+mj-lt"/>
                <a:cs typeface="Carlito"/>
              </a:rPr>
              <a:t> </a:t>
            </a:r>
            <a:r>
              <a:rPr sz="2800" spc="-20" dirty="0">
                <a:latin typeface="+mj-lt"/>
                <a:cs typeface="Carlito"/>
              </a:rPr>
              <a:t>Courtesy:</a:t>
            </a:r>
            <a:r>
              <a:rPr sz="2800" spc="-114" dirty="0">
                <a:latin typeface="+mj-lt"/>
                <a:cs typeface="Carlito"/>
              </a:rPr>
              <a:t> </a:t>
            </a:r>
            <a:endParaRPr lang="en-US" sz="2800" spc="-114" dirty="0">
              <a:latin typeface="+mj-lt"/>
              <a:cs typeface="Carlito"/>
            </a:endParaRPr>
          </a:p>
          <a:p>
            <a:pPr marL="240029" marR="5080" indent="-227965">
              <a:lnSpc>
                <a:spcPts val="3000"/>
              </a:lnSpc>
              <a:spcBef>
                <a:spcPts val="495"/>
              </a:spcBef>
              <a:buFont typeface="Arial"/>
              <a:buChar char="•"/>
              <a:tabLst>
                <a:tab pos="241300" algn="l"/>
              </a:tabLst>
            </a:pPr>
            <a:r>
              <a:rPr sz="2800" spc="-100" dirty="0">
                <a:latin typeface="+mj-lt"/>
                <a:cs typeface="Carlito"/>
              </a:rPr>
              <a:t>Dr.</a:t>
            </a:r>
            <a:r>
              <a:rPr sz="2800" spc="-60" dirty="0">
                <a:latin typeface="+mj-lt"/>
                <a:cs typeface="Carlito"/>
              </a:rPr>
              <a:t> </a:t>
            </a:r>
            <a:r>
              <a:rPr sz="2800" dirty="0">
                <a:latin typeface="+mj-lt"/>
                <a:cs typeface="Carlito"/>
              </a:rPr>
              <a:t>Aman</a:t>
            </a:r>
            <a:r>
              <a:rPr sz="2800" spc="-114" dirty="0">
                <a:latin typeface="+mj-lt"/>
                <a:cs typeface="Carlito"/>
              </a:rPr>
              <a:t> </a:t>
            </a:r>
            <a:r>
              <a:rPr sz="2800" dirty="0">
                <a:latin typeface="+mj-lt"/>
                <a:cs typeface="Carlito"/>
              </a:rPr>
              <a:t>Uddin,</a:t>
            </a:r>
            <a:r>
              <a:rPr sz="2800" spc="-75" dirty="0">
                <a:latin typeface="+mj-lt"/>
                <a:cs typeface="Carlito"/>
              </a:rPr>
              <a:t> </a:t>
            </a:r>
            <a:r>
              <a:rPr sz="2800" spc="-20" dirty="0">
                <a:latin typeface="+mj-lt"/>
                <a:cs typeface="Carlito"/>
              </a:rPr>
              <a:t>Assistant</a:t>
            </a:r>
            <a:r>
              <a:rPr sz="2800" spc="-60" dirty="0">
                <a:latin typeface="+mj-lt"/>
                <a:cs typeface="Carlito"/>
              </a:rPr>
              <a:t> </a:t>
            </a:r>
            <a:r>
              <a:rPr sz="2800" spc="-45" dirty="0">
                <a:latin typeface="+mj-lt"/>
                <a:cs typeface="Carlito"/>
              </a:rPr>
              <a:t>Professor, 	</a:t>
            </a:r>
            <a:r>
              <a:rPr sz="2800" spc="-10" dirty="0">
                <a:latin typeface="+mj-lt"/>
                <a:cs typeface="Carlito"/>
              </a:rPr>
              <a:t>Department</a:t>
            </a:r>
            <a:r>
              <a:rPr sz="2800" spc="-90" dirty="0">
                <a:latin typeface="+mj-lt"/>
                <a:cs typeface="Carlito"/>
              </a:rPr>
              <a:t> </a:t>
            </a:r>
            <a:r>
              <a:rPr sz="2800" dirty="0">
                <a:latin typeface="+mj-lt"/>
                <a:cs typeface="Carlito"/>
              </a:rPr>
              <a:t>of</a:t>
            </a:r>
            <a:r>
              <a:rPr sz="2800" spc="-80" dirty="0">
                <a:latin typeface="+mj-lt"/>
                <a:cs typeface="Carlito"/>
              </a:rPr>
              <a:t> </a:t>
            </a:r>
            <a:r>
              <a:rPr sz="2800" dirty="0">
                <a:latin typeface="+mj-lt"/>
                <a:cs typeface="Carlito"/>
              </a:rPr>
              <a:t>Mechanical</a:t>
            </a:r>
            <a:r>
              <a:rPr sz="2800" spc="-80" dirty="0">
                <a:latin typeface="+mj-lt"/>
                <a:cs typeface="Carlito"/>
              </a:rPr>
              <a:t> </a:t>
            </a:r>
            <a:r>
              <a:rPr sz="2800" dirty="0">
                <a:latin typeface="+mj-lt"/>
                <a:cs typeface="Carlito"/>
              </a:rPr>
              <a:t>Engineering,</a:t>
            </a:r>
            <a:r>
              <a:rPr sz="2800" spc="-100" dirty="0">
                <a:latin typeface="+mj-lt"/>
                <a:cs typeface="Carlito"/>
              </a:rPr>
              <a:t> </a:t>
            </a:r>
            <a:r>
              <a:rPr sz="2800" spc="-20" dirty="0">
                <a:latin typeface="+mj-lt"/>
                <a:cs typeface="Carlito"/>
              </a:rPr>
              <a:t>BUET</a:t>
            </a:r>
            <a:endParaRPr lang="en-US" sz="2800" spc="-20" dirty="0">
              <a:latin typeface="+mj-lt"/>
              <a:cs typeface="Carlito"/>
            </a:endParaRPr>
          </a:p>
          <a:p>
            <a:pPr marL="240029" marR="5080" indent="-227965">
              <a:lnSpc>
                <a:spcPts val="3000"/>
              </a:lnSpc>
              <a:spcBef>
                <a:spcPts val="495"/>
              </a:spcBef>
              <a:buFont typeface="Arial"/>
              <a:buChar char="•"/>
              <a:tabLst>
                <a:tab pos="241300" algn="l"/>
              </a:tabLst>
            </a:pPr>
            <a:r>
              <a:rPr lang="en-US" sz="2800" dirty="0">
                <a:latin typeface="+mj-lt"/>
                <a:cs typeface="Carlito"/>
              </a:rPr>
              <a:t>Saif Al-</a:t>
            </a:r>
            <a:r>
              <a:rPr lang="en-US" sz="2800" dirty="0" err="1">
                <a:latin typeface="+mj-lt"/>
                <a:cs typeface="Carlito"/>
              </a:rPr>
              <a:t>Afsan</a:t>
            </a:r>
            <a:r>
              <a:rPr lang="en-US" sz="2800" dirty="0">
                <a:latin typeface="+mj-lt"/>
                <a:cs typeface="Carlito"/>
              </a:rPr>
              <a:t> Shamim, </a:t>
            </a:r>
            <a:r>
              <a:rPr lang="en-US" sz="2800" spc="-20" dirty="0">
                <a:latin typeface="+mj-lt"/>
                <a:cs typeface="Carlito"/>
              </a:rPr>
              <a:t>Assistant</a:t>
            </a:r>
            <a:r>
              <a:rPr lang="en-US" sz="2800" spc="-60" dirty="0">
                <a:latin typeface="+mj-lt"/>
                <a:cs typeface="Carlito"/>
              </a:rPr>
              <a:t> </a:t>
            </a:r>
            <a:r>
              <a:rPr lang="en-US" sz="2800" spc="-45" dirty="0">
                <a:latin typeface="+mj-lt"/>
                <a:cs typeface="Carlito"/>
              </a:rPr>
              <a:t>Professor, 	</a:t>
            </a:r>
            <a:r>
              <a:rPr lang="en-US" sz="2800" spc="-10" dirty="0">
                <a:latin typeface="+mj-lt"/>
                <a:cs typeface="Carlito"/>
              </a:rPr>
              <a:t>Department</a:t>
            </a:r>
            <a:r>
              <a:rPr lang="en-US" sz="2800" spc="-90" dirty="0">
                <a:latin typeface="+mj-lt"/>
                <a:cs typeface="Carlito"/>
              </a:rPr>
              <a:t> </a:t>
            </a:r>
            <a:r>
              <a:rPr lang="en-US" sz="2800" dirty="0">
                <a:latin typeface="+mj-lt"/>
                <a:cs typeface="Carlito"/>
              </a:rPr>
              <a:t>of</a:t>
            </a:r>
            <a:r>
              <a:rPr lang="en-US" sz="2800" spc="-80" dirty="0">
                <a:latin typeface="+mj-lt"/>
                <a:cs typeface="Carlito"/>
              </a:rPr>
              <a:t> </a:t>
            </a:r>
            <a:r>
              <a:rPr lang="en-US" sz="2800" dirty="0">
                <a:latin typeface="+mj-lt"/>
                <a:cs typeface="Carlito"/>
              </a:rPr>
              <a:t>Mechanical</a:t>
            </a:r>
            <a:r>
              <a:rPr lang="en-US" sz="2800" spc="-80" dirty="0">
                <a:latin typeface="+mj-lt"/>
                <a:cs typeface="Carlito"/>
              </a:rPr>
              <a:t> </a:t>
            </a:r>
            <a:r>
              <a:rPr lang="en-US" sz="2800" dirty="0">
                <a:latin typeface="+mj-lt"/>
                <a:cs typeface="Carlito"/>
              </a:rPr>
              <a:t>Engineering,</a:t>
            </a:r>
            <a:r>
              <a:rPr lang="en-US" sz="2800" spc="-100" dirty="0">
                <a:latin typeface="+mj-lt"/>
                <a:cs typeface="Carlito"/>
              </a:rPr>
              <a:t> </a:t>
            </a:r>
            <a:r>
              <a:rPr lang="en-US" sz="2800" spc="-20" dirty="0">
                <a:latin typeface="+mj-lt"/>
                <a:cs typeface="Carlito"/>
              </a:rPr>
              <a:t>BUET</a:t>
            </a:r>
            <a:endParaRPr sz="2800" dirty="0">
              <a:latin typeface="+mj-lt"/>
              <a:cs typeface="Carl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4780915" y="4956358"/>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763000" y="4899919"/>
            <a:ext cx="245109" cy="127214"/>
          </a:xfrm>
        </p:spPr>
        <p:txBody>
          <a:bodyPr/>
          <a:lstStyle/>
          <a:p>
            <a:pPr marL="28575">
              <a:lnSpc>
                <a:spcPts val="930"/>
              </a:lnSpc>
            </a:pPr>
            <a:fld id="{81D60167-4931-47E6-BA6A-407CBD079E47}" type="slidenum">
              <a:rPr lang="en-US" spc="-38">
                <a:latin typeface="+mj-lt"/>
              </a:rPr>
              <a:pPr marL="28575">
                <a:lnSpc>
                  <a:spcPts val="930"/>
                </a:lnSpc>
              </a:pPr>
              <a:t>3</a:t>
            </a:fld>
            <a:endParaRPr lang="en-US" spc="-38" dirty="0">
              <a:latin typeface="+mj-lt"/>
            </a:endParaRPr>
          </a:p>
        </p:txBody>
      </p:sp>
      <p:sp>
        <p:nvSpPr>
          <p:cNvPr id="7" name="object 2">
            <a:extLst>
              <a:ext uri="{FF2B5EF4-FFF2-40B4-BE49-F238E27FC236}">
                <a16:creationId xmlns:a16="http://schemas.microsoft.com/office/drawing/2014/main" id="{C5E506AA-102F-EC2C-13E9-CC57938FDCD9}"/>
              </a:ext>
            </a:extLst>
          </p:cNvPr>
          <p:cNvSpPr txBox="1">
            <a:spLocks noGrp="1"/>
          </p:cNvSpPr>
          <p:nvPr>
            <p:ph type="title"/>
          </p:nvPr>
        </p:nvSpPr>
        <p:spPr>
          <a:xfrm>
            <a:off x="0" y="7621"/>
            <a:ext cx="9144000" cy="627736"/>
          </a:xfrm>
          <a:prstGeom prst="rect">
            <a:avLst/>
          </a:prstGeom>
        </p:spPr>
        <p:txBody>
          <a:bodyPr vert="horz" wrap="square" lIns="0" tIns="12065" rIns="0" bIns="0" rtlCol="0">
            <a:spAutoFit/>
          </a:bodyPr>
          <a:lstStyle/>
          <a:p>
            <a:pPr marL="321945" algn="ctr">
              <a:spcBef>
                <a:spcPts val="95"/>
              </a:spcBef>
            </a:pPr>
            <a:r>
              <a:rPr spc="-10" dirty="0"/>
              <a:t>2-stroke</a:t>
            </a:r>
            <a:r>
              <a:rPr spc="-114" dirty="0"/>
              <a:t> </a:t>
            </a:r>
            <a:r>
              <a:rPr dirty="0"/>
              <a:t>SI</a:t>
            </a:r>
            <a:r>
              <a:rPr spc="-120" dirty="0"/>
              <a:t> </a:t>
            </a:r>
            <a:r>
              <a:rPr spc="-10" dirty="0"/>
              <a:t>(Petrol)</a:t>
            </a:r>
            <a:r>
              <a:rPr spc="-114" dirty="0"/>
              <a:t> </a:t>
            </a:r>
            <a:r>
              <a:rPr dirty="0"/>
              <a:t>engine</a:t>
            </a:r>
            <a:r>
              <a:rPr spc="-114" dirty="0"/>
              <a:t> </a:t>
            </a:r>
            <a:r>
              <a:rPr spc="-10" dirty="0"/>
              <a:t>operation</a:t>
            </a:r>
          </a:p>
        </p:txBody>
      </p:sp>
      <p:pic>
        <p:nvPicPr>
          <p:cNvPr id="2" name="object 3">
            <a:extLst>
              <a:ext uri="{FF2B5EF4-FFF2-40B4-BE49-F238E27FC236}">
                <a16:creationId xmlns:a16="http://schemas.microsoft.com/office/drawing/2014/main" id="{A2F8BD82-6ACD-C68E-59C5-57F22B3FAE83}"/>
              </a:ext>
            </a:extLst>
          </p:cNvPr>
          <p:cNvPicPr/>
          <p:nvPr/>
        </p:nvPicPr>
        <p:blipFill>
          <a:blip r:embed="rId2" cstate="print"/>
          <a:stretch>
            <a:fillRect/>
          </a:stretch>
        </p:blipFill>
        <p:spPr>
          <a:xfrm>
            <a:off x="304800" y="802503"/>
            <a:ext cx="5486400" cy="700194"/>
          </a:xfrm>
          <a:prstGeom prst="rect">
            <a:avLst/>
          </a:prstGeom>
        </p:spPr>
      </p:pic>
      <p:pic>
        <p:nvPicPr>
          <p:cNvPr id="3" name="object 5">
            <a:extLst>
              <a:ext uri="{FF2B5EF4-FFF2-40B4-BE49-F238E27FC236}">
                <a16:creationId xmlns:a16="http://schemas.microsoft.com/office/drawing/2014/main" id="{380C2A16-E878-1C2A-45FE-A3B76DDCEEFA}"/>
              </a:ext>
            </a:extLst>
          </p:cNvPr>
          <p:cNvPicPr/>
          <p:nvPr/>
        </p:nvPicPr>
        <p:blipFill>
          <a:blip r:embed="rId3" cstate="print"/>
          <a:stretch>
            <a:fillRect/>
          </a:stretch>
        </p:blipFill>
        <p:spPr>
          <a:xfrm>
            <a:off x="2286000" y="1554874"/>
            <a:ext cx="2743200" cy="3412914"/>
          </a:xfrm>
          <a:prstGeom prst="rect">
            <a:avLst/>
          </a:prstGeom>
        </p:spPr>
      </p:pic>
    </p:spTree>
    <p:extLst>
      <p:ext uri="{BB962C8B-B14F-4D97-AF65-F5344CB8AC3E}">
        <p14:creationId xmlns:p14="http://schemas.microsoft.com/office/powerpoint/2010/main" val="3335923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4438015" y="4979218"/>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610600" y="4915611"/>
            <a:ext cx="245109" cy="127214"/>
          </a:xfrm>
        </p:spPr>
        <p:txBody>
          <a:bodyPr/>
          <a:lstStyle/>
          <a:p>
            <a:pPr marL="28575">
              <a:lnSpc>
                <a:spcPts val="930"/>
              </a:lnSpc>
            </a:pPr>
            <a:fld id="{81D60167-4931-47E6-BA6A-407CBD079E47}" type="slidenum">
              <a:rPr lang="en-US" spc="-38">
                <a:latin typeface="+mj-lt"/>
              </a:rPr>
              <a:pPr marL="28575">
                <a:lnSpc>
                  <a:spcPts val="930"/>
                </a:lnSpc>
              </a:pPr>
              <a:t>4</a:t>
            </a:fld>
            <a:endParaRPr lang="en-US" spc="-38" dirty="0">
              <a:latin typeface="+mj-lt"/>
            </a:endParaRPr>
          </a:p>
        </p:txBody>
      </p:sp>
      <p:sp>
        <p:nvSpPr>
          <p:cNvPr id="7" name="object 2">
            <a:extLst>
              <a:ext uri="{FF2B5EF4-FFF2-40B4-BE49-F238E27FC236}">
                <a16:creationId xmlns:a16="http://schemas.microsoft.com/office/drawing/2014/main" id="{C5E506AA-102F-EC2C-13E9-CC57938FDCD9}"/>
              </a:ext>
            </a:extLst>
          </p:cNvPr>
          <p:cNvSpPr txBox="1">
            <a:spLocks noGrp="1"/>
          </p:cNvSpPr>
          <p:nvPr>
            <p:ph type="title"/>
          </p:nvPr>
        </p:nvSpPr>
        <p:spPr>
          <a:xfrm>
            <a:off x="0" y="7621"/>
            <a:ext cx="9144000" cy="627736"/>
          </a:xfrm>
          <a:prstGeom prst="rect">
            <a:avLst/>
          </a:prstGeom>
        </p:spPr>
        <p:txBody>
          <a:bodyPr vert="horz" wrap="square" lIns="0" tIns="12065" rIns="0" bIns="0" rtlCol="0">
            <a:spAutoFit/>
          </a:bodyPr>
          <a:lstStyle/>
          <a:p>
            <a:pPr marL="321945" algn="ctr">
              <a:spcBef>
                <a:spcPts val="95"/>
              </a:spcBef>
            </a:pPr>
            <a:r>
              <a:rPr spc="-10" dirty="0"/>
              <a:t>2-stroke</a:t>
            </a:r>
            <a:r>
              <a:rPr spc="-114" dirty="0"/>
              <a:t> </a:t>
            </a:r>
            <a:r>
              <a:rPr dirty="0"/>
              <a:t>SI</a:t>
            </a:r>
            <a:r>
              <a:rPr spc="-120" dirty="0"/>
              <a:t> </a:t>
            </a:r>
            <a:r>
              <a:rPr spc="-10" dirty="0"/>
              <a:t>(Petrol)</a:t>
            </a:r>
            <a:r>
              <a:rPr spc="-114" dirty="0"/>
              <a:t> </a:t>
            </a:r>
            <a:r>
              <a:rPr dirty="0"/>
              <a:t>engine</a:t>
            </a:r>
            <a:r>
              <a:rPr spc="-114" dirty="0"/>
              <a:t> </a:t>
            </a:r>
            <a:r>
              <a:rPr spc="-10" dirty="0"/>
              <a:t>operation</a:t>
            </a:r>
          </a:p>
        </p:txBody>
      </p:sp>
      <p:pic>
        <p:nvPicPr>
          <p:cNvPr id="4" name="object 3">
            <a:extLst>
              <a:ext uri="{FF2B5EF4-FFF2-40B4-BE49-F238E27FC236}">
                <a16:creationId xmlns:a16="http://schemas.microsoft.com/office/drawing/2014/main" id="{3C8261EC-D68A-FD0F-75EE-80B0F0CE2DED}"/>
              </a:ext>
            </a:extLst>
          </p:cNvPr>
          <p:cNvPicPr/>
          <p:nvPr/>
        </p:nvPicPr>
        <p:blipFill>
          <a:blip r:embed="rId2" cstate="print"/>
          <a:stretch>
            <a:fillRect/>
          </a:stretch>
        </p:blipFill>
        <p:spPr>
          <a:xfrm>
            <a:off x="838200" y="1047750"/>
            <a:ext cx="7696200" cy="2743200"/>
          </a:xfrm>
          <a:prstGeom prst="rect">
            <a:avLst/>
          </a:prstGeom>
        </p:spPr>
      </p:pic>
    </p:spTree>
    <p:extLst>
      <p:ext uri="{BB962C8B-B14F-4D97-AF65-F5344CB8AC3E}">
        <p14:creationId xmlns:p14="http://schemas.microsoft.com/office/powerpoint/2010/main" val="2095040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557927-584E-AC32-CD02-D4535BCD81DA}"/>
              </a:ext>
            </a:extLst>
          </p:cNvPr>
          <p:cNvSpPr>
            <a:spLocks noGrp="1"/>
          </p:cNvSpPr>
          <p:nvPr>
            <p:ph type="ftr" sz="quarter" idx="5"/>
          </p:nvPr>
        </p:nvSpPr>
        <p:spPr>
          <a:xfrm>
            <a:off x="5427979" y="4907991"/>
            <a:ext cx="496570" cy="127214"/>
          </a:xfrm>
        </p:spPr>
        <p:txBody>
          <a:bodyPr/>
          <a:lstStyle/>
          <a:p>
            <a:pPr marL="9525">
              <a:lnSpc>
                <a:spcPts val="930"/>
              </a:lnSpc>
            </a:pPr>
            <a:r>
              <a:rPr lang="en-US" b="0">
                <a:latin typeface="+mj-lt"/>
                <a:cs typeface="Carlito"/>
              </a:rPr>
              <a:t>ME 165</a:t>
            </a:r>
            <a:endParaRPr lang="en-US" b="0" spc="-19" dirty="0">
              <a:latin typeface="+mj-lt"/>
              <a:cs typeface="Carlito"/>
            </a:endParaRPr>
          </a:p>
        </p:txBody>
      </p:sp>
      <p:sp>
        <p:nvSpPr>
          <p:cNvPr id="6" name="Slide Number Placeholder 5">
            <a:extLst>
              <a:ext uri="{FF2B5EF4-FFF2-40B4-BE49-F238E27FC236}">
                <a16:creationId xmlns:a16="http://schemas.microsoft.com/office/drawing/2014/main" id="{4E982B8A-A041-1BDA-486C-6729E1F3E84F}"/>
              </a:ext>
            </a:extLst>
          </p:cNvPr>
          <p:cNvSpPr>
            <a:spLocks noGrp="1"/>
          </p:cNvSpPr>
          <p:nvPr>
            <p:ph type="sldNum" sz="quarter" idx="7"/>
          </p:nvPr>
        </p:nvSpPr>
        <p:spPr>
          <a:xfrm>
            <a:off x="8763000" y="4896109"/>
            <a:ext cx="245109" cy="127214"/>
          </a:xfrm>
        </p:spPr>
        <p:txBody>
          <a:bodyPr/>
          <a:lstStyle/>
          <a:p>
            <a:pPr marL="28575">
              <a:lnSpc>
                <a:spcPts val="930"/>
              </a:lnSpc>
            </a:pPr>
            <a:fld id="{81D60167-4931-47E6-BA6A-407CBD079E47}" type="slidenum">
              <a:rPr lang="en-US" spc="-38">
                <a:latin typeface="+mj-lt"/>
              </a:rPr>
              <a:pPr marL="28575">
                <a:lnSpc>
                  <a:spcPts val="930"/>
                </a:lnSpc>
              </a:pPr>
              <a:t>5</a:t>
            </a:fld>
            <a:endParaRPr lang="en-US" spc="-38" dirty="0">
              <a:latin typeface="+mj-lt"/>
            </a:endParaRPr>
          </a:p>
        </p:txBody>
      </p:sp>
      <p:sp>
        <p:nvSpPr>
          <p:cNvPr id="7" name="object 2">
            <a:extLst>
              <a:ext uri="{FF2B5EF4-FFF2-40B4-BE49-F238E27FC236}">
                <a16:creationId xmlns:a16="http://schemas.microsoft.com/office/drawing/2014/main" id="{C5E506AA-102F-EC2C-13E9-CC57938FDCD9}"/>
              </a:ext>
            </a:extLst>
          </p:cNvPr>
          <p:cNvSpPr txBox="1">
            <a:spLocks noGrp="1"/>
          </p:cNvSpPr>
          <p:nvPr>
            <p:ph type="title"/>
          </p:nvPr>
        </p:nvSpPr>
        <p:spPr>
          <a:xfrm>
            <a:off x="1143000" y="106565"/>
            <a:ext cx="6858000" cy="443070"/>
          </a:xfrm>
          <a:prstGeom prst="rect">
            <a:avLst/>
          </a:prstGeom>
        </p:spPr>
        <p:txBody>
          <a:bodyPr vert="horz" wrap="square" lIns="0" tIns="12065" rIns="0" bIns="0" rtlCol="0">
            <a:spAutoFit/>
          </a:bodyPr>
          <a:lstStyle/>
          <a:p>
            <a:pPr marL="321945" algn="ctr">
              <a:spcBef>
                <a:spcPts val="95"/>
              </a:spcBef>
            </a:pPr>
            <a:r>
              <a:rPr lang="en-US" sz="2800" spc="-10" dirty="0">
                <a:latin typeface="+mj-lt"/>
              </a:rPr>
              <a:t>Comparison of 2-stroke and 4-stroke Engines</a:t>
            </a:r>
            <a:endParaRPr sz="2800" spc="-10" dirty="0">
              <a:latin typeface="+mj-lt"/>
            </a:endParaRPr>
          </a:p>
        </p:txBody>
      </p:sp>
      <p:pic>
        <p:nvPicPr>
          <p:cNvPr id="2" name="object 2">
            <a:extLst>
              <a:ext uri="{FF2B5EF4-FFF2-40B4-BE49-F238E27FC236}">
                <a16:creationId xmlns:a16="http://schemas.microsoft.com/office/drawing/2014/main" id="{DCE7EF2C-7C9F-4F2F-F067-7ADCB94BBA87}"/>
              </a:ext>
            </a:extLst>
          </p:cNvPr>
          <p:cNvPicPr/>
          <p:nvPr/>
        </p:nvPicPr>
        <p:blipFill>
          <a:blip r:embed="rId2" cstate="print"/>
          <a:stretch>
            <a:fillRect/>
          </a:stretch>
        </p:blipFill>
        <p:spPr>
          <a:xfrm>
            <a:off x="1676400" y="819150"/>
            <a:ext cx="6028658" cy="3962400"/>
          </a:xfrm>
          <a:prstGeom prst="rect">
            <a:avLst/>
          </a:prstGeom>
        </p:spPr>
      </p:pic>
    </p:spTree>
    <p:extLst>
      <p:ext uri="{BB962C8B-B14F-4D97-AF65-F5344CB8AC3E}">
        <p14:creationId xmlns:p14="http://schemas.microsoft.com/office/powerpoint/2010/main" val="2004992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4738115"/>
            <a:ext cx="381000" cy="384046"/>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3483610" algn="l"/>
                <a:tab pos="9156700" algn="l"/>
              </a:tabLst>
            </a:pPr>
            <a:r>
              <a:rPr dirty="0">
                <a:latin typeface="+mj-lt"/>
              </a:rPr>
              <a:t>	</a:t>
            </a:r>
            <a:r>
              <a:rPr spc="-40" dirty="0">
                <a:latin typeface="+mj-lt"/>
              </a:rPr>
              <a:t>Problem</a:t>
            </a:r>
            <a:r>
              <a:rPr spc="-165" dirty="0">
                <a:latin typeface="+mj-lt"/>
              </a:rPr>
              <a:t> </a:t>
            </a:r>
            <a:r>
              <a:rPr spc="-50" dirty="0">
                <a:latin typeface="+mj-lt"/>
              </a:rPr>
              <a:t>1</a:t>
            </a:r>
            <a:r>
              <a:rPr dirty="0">
                <a:latin typeface="+mj-lt"/>
              </a:rPr>
              <a:t>	</a:t>
            </a:r>
          </a:p>
        </p:txBody>
      </p:sp>
      <p:sp>
        <p:nvSpPr>
          <p:cNvPr id="5" name="object 5"/>
          <p:cNvSpPr txBox="1">
            <a:spLocks noGrp="1"/>
          </p:cNvSpPr>
          <p:nvPr>
            <p:ph type="ftr" sz="quarter" idx="5"/>
          </p:nvPr>
        </p:nvSpPr>
        <p:spPr>
          <a:xfrm>
            <a:off x="4284979" y="4907991"/>
            <a:ext cx="496570" cy="156068"/>
          </a:xfrm>
          <a:prstGeom prst="rect">
            <a:avLst/>
          </a:prstGeom>
        </p:spPr>
        <p:txBody>
          <a:bodyPr vert="horz" wrap="square" lIns="0" tIns="0" rIns="0" bIns="0" rtlCol="0">
            <a:spAutoFit/>
          </a:bodyPr>
          <a:lstStyle/>
          <a:p>
            <a:pPr marL="12700">
              <a:lnSpc>
                <a:spcPts val="1240"/>
              </a:lnSpc>
            </a:pPr>
            <a:r>
              <a:rPr lang="en-US" b="0">
                <a:latin typeface="+mj-lt"/>
                <a:cs typeface="Carlito"/>
              </a:rPr>
              <a:t>ME 165</a:t>
            </a:r>
            <a:endParaRPr b="0" spc="-25" dirty="0">
              <a:latin typeface="+mj-lt"/>
              <a:cs typeface="Carlito"/>
            </a:endParaRPr>
          </a:p>
        </p:txBody>
      </p:sp>
      <p:sp>
        <p:nvSpPr>
          <p:cNvPr id="6" name="object 6"/>
          <p:cNvSpPr txBox="1">
            <a:spLocks noGrp="1"/>
          </p:cNvSpPr>
          <p:nvPr>
            <p:ph type="sldNum" sz="quarter" idx="7"/>
          </p:nvPr>
        </p:nvSpPr>
        <p:spPr>
          <a:xfrm>
            <a:off x="8707501" y="4915611"/>
            <a:ext cx="245109" cy="156068"/>
          </a:xfrm>
          <a:prstGeom prst="rect">
            <a:avLst/>
          </a:prstGeom>
        </p:spPr>
        <p:txBody>
          <a:bodyPr vert="horz" wrap="square" lIns="0" tIns="0" rIns="0" bIns="0" rtlCol="0">
            <a:spAutoFit/>
          </a:bodyPr>
          <a:lstStyle/>
          <a:p>
            <a:pPr marL="38100">
              <a:lnSpc>
                <a:spcPts val="1240"/>
              </a:lnSpc>
            </a:pPr>
            <a:fld id="{81D60167-4931-47E6-BA6A-407CBD079E47}" type="slidenum">
              <a:rPr spc="-25" dirty="0">
                <a:latin typeface="+mj-lt"/>
              </a:rPr>
              <a:t>6</a:t>
            </a:fld>
            <a:endParaRPr spc="-25" dirty="0">
              <a:latin typeface="+mj-lt"/>
            </a:endParaRPr>
          </a:p>
        </p:txBody>
      </p:sp>
      <p:sp>
        <p:nvSpPr>
          <p:cNvPr id="4" name="object 4"/>
          <p:cNvSpPr txBox="1"/>
          <p:nvPr/>
        </p:nvSpPr>
        <p:spPr>
          <a:xfrm>
            <a:off x="344017" y="766699"/>
            <a:ext cx="8515350" cy="3937616"/>
          </a:xfrm>
          <a:prstGeom prst="rect">
            <a:avLst/>
          </a:prstGeom>
        </p:spPr>
        <p:txBody>
          <a:bodyPr vert="horz" wrap="square" lIns="0" tIns="13335" rIns="0" bIns="0" rtlCol="0">
            <a:spAutoFit/>
          </a:bodyPr>
          <a:lstStyle/>
          <a:p>
            <a:pPr marL="63500" marR="30480" algn="just">
              <a:lnSpc>
                <a:spcPct val="100000"/>
              </a:lnSpc>
              <a:spcBef>
                <a:spcPts val="105"/>
              </a:spcBef>
            </a:pPr>
            <a:r>
              <a:rPr sz="2000" dirty="0">
                <a:latin typeface="+mj-lt"/>
                <a:cs typeface="Carlito"/>
              </a:rPr>
              <a:t>A</a:t>
            </a:r>
            <a:r>
              <a:rPr sz="2000" spc="60" dirty="0">
                <a:latin typeface="+mj-lt"/>
                <a:cs typeface="Carlito"/>
              </a:rPr>
              <a:t> </a:t>
            </a:r>
            <a:r>
              <a:rPr sz="2000" spc="-30" dirty="0">
                <a:latin typeface="+mj-lt"/>
                <a:cs typeface="Carlito"/>
              </a:rPr>
              <a:t>six-</a:t>
            </a:r>
            <a:r>
              <a:rPr sz="2000" dirty="0">
                <a:latin typeface="+mj-lt"/>
                <a:cs typeface="Carlito"/>
              </a:rPr>
              <a:t>cylinder</a:t>
            </a:r>
            <a:r>
              <a:rPr sz="2000" spc="30" dirty="0">
                <a:latin typeface="+mj-lt"/>
                <a:cs typeface="Carlito"/>
              </a:rPr>
              <a:t> </a:t>
            </a:r>
            <a:r>
              <a:rPr sz="2000" spc="-50" dirty="0">
                <a:latin typeface="+mj-lt"/>
                <a:cs typeface="Carlito"/>
              </a:rPr>
              <a:t>two-</a:t>
            </a:r>
            <a:r>
              <a:rPr sz="2000" spc="-35" dirty="0">
                <a:latin typeface="+mj-lt"/>
                <a:cs typeface="Carlito"/>
              </a:rPr>
              <a:t>stroke</a:t>
            </a:r>
            <a:r>
              <a:rPr sz="2000" spc="25" dirty="0">
                <a:latin typeface="+mj-lt"/>
                <a:cs typeface="Carlito"/>
              </a:rPr>
              <a:t> </a:t>
            </a:r>
            <a:r>
              <a:rPr sz="2000" dirty="0">
                <a:latin typeface="+mj-lt"/>
                <a:cs typeface="Carlito"/>
              </a:rPr>
              <a:t>engine</a:t>
            </a:r>
            <a:r>
              <a:rPr sz="2000" spc="55" dirty="0">
                <a:latin typeface="+mj-lt"/>
                <a:cs typeface="Carlito"/>
              </a:rPr>
              <a:t> </a:t>
            </a:r>
            <a:r>
              <a:rPr sz="2000" dirty="0">
                <a:latin typeface="+mj-lt"/>
                <a:cs typeface="Carlito"/>
              </a:rPr>
              <a:t>with</a:t>
            </a:r>
            <a:r>
              <a:rPr sz="2000" spc="35" dirty="0">
                <a:latin typeface="+mj-lt"/>
                <a:cs typeface="Carlito"/>
              </a:rPr>
              <a:t> </a:t>
            </a:r>
            <a:r>
              <a:rPr sz="2000" dirty="0">
                <a:latin typeface="+mj-lt"/>
                <a:cs typeface="Carlito"/>
              </a:rPr>
              <a:t>a</a:t>
            </a:r>
            <a:r>
              <a:rPr sz="2000" spc="50" dirty="0">
                <a:latin typeface="+mj-lt"/>
                <a:cs typeface="Carlito"/>
              </a:rPr>
              <a:t> </a:t>
            </a:r>
            <a:r>
              <a:rPr sz="2000" spc="-10" dirty="0">
                <a:latin typeface="+mj-lt"/>
                <a:cs typeface="Carlito"/>
              </a:rPr>
              <a:t>compression</a:t>
            </a:r>
            <a:r>
              <a:rPr sz="2000" spc="40" dirty="0">
                <a:latin typeface="+mj-lt"/>
                <a:cs typeface="Carlito"/>
              </a:rPr>
              <a:t> </a:t>
            </a:r>
            <a:r>
              <a:rPr sz="2000" spc="-20" dirty="0">
                <a:latin typeface="+mj-lt"/>
                <a:cs typeface="Carlito"/>
              </a:rPr>
              <a:t>ratio</a:t>
            </a:r>
            <a:r>
              <a:rPr sz="2000" spc="25" dirty="0">
                <a:latin typeface="+mj-lt"/>
                <a:cs typeface="Carlito"/>
              </a:rPr>
              <a:t> </a:t>
            </a:r>
            <a:r>
              <a:rPr sz="2000" dirty="0">
                <a:latin typeface="+mj-lt"/>
                <a:cs typeface="Carlito"/>
              </a:rPr>
              <a:t>r</a:t>
            </a:r>
            <a:r>
              <a:rPr sz="2000" spc="65" dirty="0">
                <a:latin typeface="+mj-lt"/>
                <a:cs typeface="Carlito"/>
              </a:rPr>
              <a:t> </a:t>
            </a:r>
            <a:r>
              <a:rPr sz="2000" dirty="0">
                <a:latin typeface="+mj-lt"/>
                <a:cs typeface="Carlito"/>
              </a:rPr>
              <a:t>=</a:t>
            </a:r>
            <a:r>
              <a:rPr sz="2000" spc="45" dirty="0">
                <a:latin typeface="+mj-lt"/>
                <a:cs typeface="Carlito"/>
              </a:rPr>
              <a:t> </a:t>
            </a:r>
            <a:r>
              <a:rPr sz="2000" dirty="0">
                <a:latin typeface="+mj-lt"/>
                <a:cs typeface="Carlito"/>
              </a:rPr>
              <a:t>9</a:t>
            </a:r>
            <a:r>
              <a:rPr sz="2000" spc="35" dirty="0">
                <a:latin typeface="+mj-lt"/>
                <a:cs typeface="Carlito"/>
              </a:rPr>
              <a:t> </a:t>
            </a:r>
            <a:r>
              <a:rPr sz="2000" dirty="0">
                <a:latin typeface="+mj-lt"/>
                <a:cs typeface="Carlito"/>
              </a:rPr>
              <a:t>produces</a:t>
            </a:r>
            <a:r>
              <a:rPr sz="2000" spc="35" dirty="0">
                <a:latin typeface="+mj-lt"/>
                <a:cs typeface="Carlito"/>
              </a:rPr>
              <a:t> </a:t>
            </a:r>
            <a:r>
              <a:rPr sz="2000" dirty="0">
                <a:latin typeface="+mj-lt"/>
                <a:cs typeface="Carlito"/>
              </a:rPr>
              <a:t>a</a:t>
            </a:r>
            <a:r>
              <a:rPr sz="2000" spc="55" dirty="0">
                <a:latin typeface="+mj-lt"/>
                <a:cs typeface="Carlito"/>
              </a:rPr>
              <a:t> </a:t>
            </a:r>
            <a:r>
              <a:rPr sz="2000" spc="-10" dirty="0">
                <a:latin typeface="+mj-lt"/>
                <a:cs typeface="Carlito"/>
              </a:rPr>
              <a:t>torque </a:t>
            </a:r>
            <a:r>
              <a:rPr sz="2000" dirty="0">
                <a:latin typeface="+mj-lt"/>
                <a:cs typeface="Carlito"/>
              </a:rPr>
              <a:t>of</a:t>
            </a:r>
            <a:r>
              <a:rPr sz="2000" spc="80" dirty="0">
                <a:latin typeface="+mj-lt"/>
                <a:cs typeface="Carlito"/>
              </a:rPr>
              <a:t> </a:t>
            </a:r>
            <a:r>
              <a:rPr sz="2000" dirty="0">
                <a:latin typeface="+mj-lt"/>
                <a:cs typeface="Carlito"/>
              </a:rPr>
              <a:t>1100</a:t>
            </a:r>
            <a:r>
              <a:rPr sz="2000" spc="80" dirty="0">
                <a:latin typeface="+mj-lt"/>
                <a:cs typeface="Carlito"/>
              </a:rPr>
              <a:t> </a:t>
            </a:r>
            <a:r>
              <a:rPr sz="2000" dirty="0">
                <a:latin typeface="+mj-lt"/>
                <a:cs typeface="Carlito"/>
              </a:rPr>
              <a:t>Nm</a:t>
            </a:r>
            <a:r>
              <a:rPr sz="2000" spc="95" dirty="0">
                <a:latin typeface="+mj-lt"/>
                <a:cs typeface="Carlito"/>
              </a:rPr>
              <a:t> </a:t>
            </a:r>
            <a:r>
              <a:rPr sz="2000" dirty="0">
                <a:latin typeface="+mj-lt"/>
                <a:cs typeface="Carlito"/>
              </a:rPr>
              <a:t>at</a:t>
            </a:r>
            <a:r>
              <a:rPr sz="2000" spc="75" dirty="0">
                <a:latin typeface="+mj-lt"/>
                <a:cs typeface="Carlito"/>
              </a:rPr>
              <a:t> </a:t>
            </a:r>
            <a:r>
              <a:rPr sz="2000" dirty="0">
                <a:latin typeface="+mj-lt"/>
                <a:cs typeface="Carlito"/>
              </a:rPr>
              <a:t>a</a:t>
            </a:r>
            <a:r>
              <a:rPr sz="2000" spc="100" dirty="0">
                <a:latin typeface="+mj-lt"/>
                <a:cs typeface="Carlito"/>
              </a:rPr>
              <a:t> </a:t>
            </a:r>
            <a:r>
              <a:rPr sz="2000" dirty="0">
                <a:latin typeface="+mj-lt"/>
                <a:cs typeface="Carlito"/>
              </a:rPr>
              <a:t>speed</a:t>
            </a:r>
            <a:r>
              <a:rPr sz="2000" spc="80" dirty="0">
                <a:latin typeface="+mj-lt"/>
                <a:cs typeface="Carlito"/>
              </a:rPr>
              <a:t> </a:t>
            </a:r>
            <a:r>
              <a:rPr sz="2000" dirty="0">
                <a:latin typeface="+mj-lt"/>
                <a:cs typeface="Carlito"/>
              </a:rPr>
              <a:t>of</a:t>
            </a:r>
            <a:r>
              <a:rPr sz="2000" spc="75" dirty="0">
                <a:latin typeface="+mj-lt"/>
                <a:cs typeface="Carlito"/>
              </a:rPr>
              <a:t> </a:t>
            </a:r>
            <a:r>
              <a:rPr sz="2000" dirty="0">
                <a:latin typeface="+mj-lt"/>
                <a:cs typeface="Carlito"/>
              </a:rPr>
              <a:t>2100</a:t>
            </a:r>
            <a:r>
              <a:rPr sz="2000" spc="95" dirty="0">
                <a:latin typeface="+mj-lt"/>
                <a:cs typeface="Carlito"/>
              </a:rPr>
              <a:t> </a:t>
            </a:r>
            <a:r>
              <a:rPr sz="2000" dirty="0">
                <a:latin typeface="+mj-lt"/>
                <a:cs typeface="Carlito"/>
              </a:rPr>
              <a:t>rpm.</a:t>
            </a:r>
            <a:r>
              <a:rPr sz="2000" spc="75" dirty="0">
                <a:latin typeface="+mj-lt"/>
                <a:cs typeface="Carlito"/>
              </a:rPr>
              <a:t> </a:t>
            </a:r>
            <a:r>
              <a:rPr sz="2000" dirty="0">
                <a:latin typeface="+mj-lt"/>
                <a:cs typeface="Carlito"/>
              </a:rPr>
              <a:t>It</a:t>
            </a:r>
            <a:r>
              <a:rPr sz="2000" spc="75" dirty="0">
                <a:latin typeface="+mj-lt"/>
                <a:cs typeface="Carlito"/>
              </a:rPr>
              <a:t> </a:t>
            </a:r>
            <a:r>
              <a:rPr sz="2000" dirty="0">
                <a:latin typeface="+mj-lt"/>
                <a:cs typeface="Carlito"/>
              </a:rPr>
              <a:t>has</a:t>
            </a:r>
            <a:r>
              <a:rPr sz="2000" spc="85" dirty="0">
                <a:latin typeface="+mj-lt"/>
                <a:cs typeface="Carlito"/>
              </a:rPr>
              <a:t> </a:t>
            </a:r>
            <a:r>
              <a:rPr sz="2000" dirty="0">
                <a:latin typeface="+mj-lt"/>
                <a:cs typeface="Carlito"/>
              </a:rPr>
              <a:t>a</a:t>
            </a:r>
            <a:r>
              <a:rPr sz="2000" spc="95" dirty="0">
                <a:latin typeface="+mj-lt"/>
                <a:cs typeface="Carlito"/>
              </a:rPr>
              <a:t> </a:t>
            </a:r>
            <a:r>
              <a:rPr sz="2000" dirty="0">
                <a:latin typeface="+mj-lt"/>
                <a:cs typeface="Carlito"/>
              </a:rPr>
              <a:t>bore</a:t>
            </a:r>
            <a:r>
              <a:rPr sz="2000" spc="75" dirty="0">
                <a:latin typeface="+mj-lt"/>
                <a:cs typeface="Carlito"/>
              </a:rPr>
              <a:t> </a:t>
            </a:r>
            <a:r>
              <a:rPr sz="2000" dirty="0">
                <a:latin typeface="+mj-lt"/>
                <a:cs typeface="Carlito"/>
              </a:rPr>
              <a:t>b</a:t>
            </a:r>
            <a:r>
              <a:rPr sz="2000" spc="105" dirty="0">
                <a:latin typeface="+mj-lt"/>
                <a:cs typeface="Carlito"/>
              </a:rPr>
              <a:t> </a:t>
            </a:r>
            <a:r>
              <a:rPr sz="2000" dirty="0">
                <a:latin typeface="+mj-lt"/>
                <a:cs typeface="Carlito"/>
              </a:rPr>
              <a:t>of</a:t>
            </a:r>
            <a:r>
              <a:rPr sz="2000" spc="75" dirty="0">
                <a:latin typeface="+mj-lt"/>
                <a:cs typeface="Carlito"/>
              </a:rPr>
              <a:t> </a:t>
            </a:r>
            <a:r>
              <a:rPr sz="2000" dirty="0">
                <a:latin typeface="+mj-lt"/>
                <a:cs typeface="Carlito"/>
              </a:rPr>
              <a:t>123</a:t>
            </a:r>
            <a:r>
              <a:rPr sz="2000" spc="90" dirty="0">
                <a:latin typeface="+mj-lt"/>
                <a:cs typeface="Carlito"/>
              </a:rPr>
              <a:t> </a:t>
            </a:r>
            <a:r>
              <a:rPr sz="2000" dirty="0">
                <a:latin typeface="+mj-lt"/>
                <a:cs typeface="Carlito"/>
              </a:rPr>
              <a:t>mm</a:t>
            </a:r>
            <a:r>
              <a:rPr sz="2000" spc="80" dirty="0">
                <a:latin typeface="+mj-lt"/>
                <a:cs typeface="Carlito"/>
              </a:rPr>
              <a:t> </a:t>
            </a:r>
            <a:r>
              <a:rPr sz="2000" dirty="0">
                <a:latin typeface="+mj-lt"/>
                <a:cs typeface="Carlito"/>
              </a:rPr>
              <a:t>and</a:t>
            </a:r>
            <a:r>
              <a:rPr sz="2000" spc="100" dirty="0">
                <a:latin typeface="+mj-lt"/>
                <a:cs typeface="Carlito"/>
              </a:rPr>
              <a:t> </a:t>
            </a:r>
            <a:r>
              <a:rPr sz="2000" dirty="0">
                <a:latin typeface="+mj-lt"/>
                <a:cs typeface="Carlito"/>
              </a:rPr>
              <a:t>a</a:t>
            </a:r>
            <a:r>
              <a:rPr sz="2000" spc="85" dirty="0">
                <a:latin typeface="+mj-lt"/>
                <a:cs typeface="Carlito"/>
              </a:rPr>
              <a:t> </a:t>
            </a:r>
            <a:r>
              <a:rPr sz="2000" spc="-50" dirty="0">
                <a:latin typeface="+mj-lt"/>
                <a:cs typeface="Carlito"/>
              </a:rPr>
              <a:t>stroke</a:t>
            </a:r>
            <a:r>
              <a:rPr sz="2000" spc="40" dirty="0">
                <a:latin typeface="+mj-lt"/>
                <a:cs typeface="Carlito"/>
              </a:rPr>
              <a:t> </a:t>
            </a:r>
            <a:r>
              <a:rPr sz="2000" dirty="0">
                <a:latin typeface="+mj-lt"/>
                <a:cs typeface="Carlito"/>
              </a:rPr>
              <a:t>s</a:t>
            </a:r>
            <a:r>
              <a:rPr sz="2000" spc="95" dirty="0">
                <a:latin typeface="+mj-lt"/>
                <a:cs typeface="Carlito"/>
              </a:rPr>
              <a:t> </a:t>
            </a:r>
            <a:r>
              <a:rPr sz="2000" spc="-25" dirty="0">
                <a:latin typeface="+mj-lt"/>
                <a:cs typeface="Carlito"/>
              </a:rPr>
              <a:t>of </a:t>
            </a:r>
            <a:r>
              <a:rPr sz="2000" dirty="0">
                <a:latin typeface="+mj-lt"/>
                <a:cs typeface="Carlito"/>
              </a:rPr>
              <a:t>127</a:t>
            </a:r>
            <a:r>
              <a:rPr sz="2000" spc="-100" dirty="0">
                <a:latin typeface="+mj-lt"/>
                <a:cs typeface="Carlito"/>
              </a:rPr>
              <a:t> </a:t>
            </a:r>
            <a:r>
              <a:rPr sz="2000" spc="-25" dirty="0">
                <a:latin typeface="+mj-lt"/>
                <a:cs typeface="Carlito"/>
              </a:rPr>
              <a:t>mm.</a:t>
            </a:r>
            <a:endParaRPr sz="2000" dirty="0">
              <a:latin typeface="+mj-lt"/>
              <a:cs typeface="Carlito"/>
            </a:endParaRPr>
          </a:p>
          <a:p>
            <a:pPr marL="314960" indent="-254635" algn="just">
              <a:lnSpc>
                <a:spcPct val="100000"/>
              </a:lnSpc>
              <a:buAutoNum type="alphaLcParenR"/>
              <a:tabLst>
                <a:tab pos="314960" algn="l"/>
              </a:tabLst>
            </a:pPr>
            <a:r>
              <a:rPr sz="2000" spc="-10" dirty="0">
                <a:latin typeface="+mj-lt"/>
                <a:cs typeface="Carlito"/>
              </a:rPr>
              <a:t>What</a:t>
            </a:r>
            <a:r>
              <a:rPr sz="2000" spc="-70" dirty="0">
                <a:latin typeface="+mj-lt"/>
                <a:cs typeface="Carlito"/>
              </a:rPr>
              <a:t> </a:t>
            </a:r>
            <a:r>
              <a:rPr sz="2000" dirty="0">
                <a:latin typeface="+mj-lt"/>
                <a:cs typeface="Carlito"/>
              </a:rPr>
              <a:t>is</a:t>
            </a:r>
            <a:r>
              <a:rPr sz="2000" spc="-35" dirty="0">
                <a:latin typeface="+mj-lt"/>
                <a:cs typeface="Carlito"/>
              </a:rPr>
              <a:t> </a:t>
            </a:r>
            <a:r>
              <a:rPr sz="2000" dirty="0">
                <a:latin typeface="+mj-lt"/>
                <a:cs typeface="Carlito"/>
              </a:rPr>
              <a:t>the</a:t>
            </a:r>
            <a:r>
              <a:rPr sz="2000" spc="-35" dirty="0">
                <a:latin typeface="+mj-lt"/>
                <a:cs typeface="Carlito"/>
              </a:rPr>
              <a:t> </a:t>
            </a:r>
            <a:r>
              <a:rPr sz="2000" spc="-20" dirty="0">
                <a:latin typeface="+mj-lt"/>
                <a:cs typeface="Carlito"/>
              </a:rPr>
              <a:t>displacement</a:t>
            </a:r>
            <a:r>
              <a:rPr sz="2000" spc="-15" dirty="0">
                <a:latin typeface="+mj-lt"/>
                <a:cs typeface="Carlito"/>
              </a:rPr>
              <a:t> </a:t>
            </a:r>
            <a:r>
              <a:rPr sz="2000" spc="-25" dirty="0">
                <a:latin typeface="+mj-lt"/>
                <a:cs typeface="Carlito"/>
              </a:rPr>
              <a:t>volume</a:t>
            </a:r>
            <a:r>
              <a:rPr sz="2000" spc="-50" dirty="0">
                <a:latin typeface="+mj-lt"/>
                <a:cs typeface="Carlito"/>
              </a:rPr>
              <a:t> </a:t>
            </a:r>
            <a:r>
              <a:rPr sz="2000" dirty="0">
                <a:latin typeface="+mj-lt"/>
                <a:cs typeface="Carlito"/>
              </a:rPr>
              <a:t>and</a:t>
            </a:r>
            <a:r>
              <a:rPr sz="2000" spc="-35" dirty="0">
                <a:latin typeface="+mj-lt"/>
                <a:cs typeface="Carlito"/>
              </a:rPr>
              <a:t> </a:t>
            </a:r>
            <a:r>
              <a:rPr sz="2000" dirty="0">
                <a:latin typeface="+mj-lt"/>
                <a:cs typeface="Carlito"/>
              </a:rPr>
              <a:t>the</a:t>
            </a:r>
            <a:r>
              <a:rPr sz="2000" spc="-35" dirty="0">
                <a:latin typeface="+mj-lt"/>
                <a:cs typeface="Carlito"/>
              </a:rPr>
              <a:t> </a:t>
            </a:r>
            <a:r>
              <a:rPr sz="2000" spc="-25" dirty="0">
                <a:latin typeface="+mj-lt"/>
                <a:cs typeface="Carlito"/>
              </a:rPr>
              <a:t>clearance</a:t>
            </a:r>
            <a:r>
              <a:rPr sz="2000" spc="-50" dirty="0">
                <a:latin typeface="+mj-lt"/>
                <a:cs typeface="Carlito"/>
              </a:rPr>
              <a:t> </a:t>
            </a:r>
            <a:r>
              <a:rPr sz="2000" spc="-25" dirty="0">
                <a:latin typeface="+mj-lt"/>
                <a:cs typeface="Carlito"/>
              </a:rPr>
              <a:t>volume</a:t>
            </a:r>
            <a:r>
              <a:rPr sz="2000" spc="-50" dirty="0">
                <a:latin typeface="+mj-lt"/>
                <a:cs typeface="Carlito"/>
              </a:rPr>
              <a:t> </a:t>
            </a:r>
            <a:r>
              <a:rPr sz="2000" dirty="0">
                <a:latin typeface="+mj-lt"/>
                <a:cs typeface="Carlito"/>
              </a:rPr>
              <a:t>of</a:t>
            </a:r>
            <a:r>
              <a:rPr sz="2000" spc="-50" dirty="0">
                <a:latin typeface="+mj-lt"/>
                <a:cs typeface="Carlito"/>
              </a:rPr>
              <a:t> </a:t>
            </a:r>
            <a:r>
              <a:rPr sz="2000" dirty="0">
                <a:latin typeface="+mj-lt"/>
                <a:cs typeface="Carlito"/>
              </a:rPr>
              <a:t>a</a:t>
            </a:r>
            <a:r>
              <a:rPr sz="2000" spc="254" dirty="0">
                <a:latin typeface="+mj-lt"/>
                <a:cs typeface="Carlito"/>
              </a:rPr>
              <a:t> </a:t>
            </a:r>
            <a:r>
              <a:rPr sz="2000" spc="-10" dirty="0">
                <a:latin typeface="+mj-lt"/>
                <a:cs typeface="Carlito"/>
              </a:rPr>
              <a:t>cylinder?</a:t>
            </a:r>
            <a:endParaRPr sz="2000" dirty="0">
              <a:latin typeface="+mj-lt"/>
              <a:cs typeface="Carlito"/>
            </a:endParaRPr>
          </a:p>
          <a:p>
            <a:pPr marL="326390" indent="-266065" algn="just">
              <a:lnSpc>
                <a:spcPct val="100000"/>
              </a:lnSpc>
              <a:buAutoNum type="alphaLcParenR"/>
              <a:tabLst>
                <a:tab pos="326390" algn="l"/>
              </a:tabLst>
            </a:pPr>
            <a:r>
              <a:rPr sz="2000" dirty="0">
                <a:latin typeface="+mj-lt"/>
                <a:cs typeface="Carlito"/>
              </a:rPr>
              <a:t>mean</a:t>
            </a:r>
            <a:r>
              <a:rPr sz="2000" spc="-114" dirty="0">
                <a:latin typeface="+mj-lt"/>
                <a:cs typeface="Carlito"/>
              </a:rPr>
              <a:t> </a:t>
            </a:r>
            <a:r>
              <a:rPr sz="2000" spc="-10" dirty="0">
                <a:latin typeface="+mj-lt"/>
                <a:cs typeface="Carlito"/>
              </a:rPr>
              <a:t>piston</a:t>
            </a:r>
            <a:r>
              <a:rPr sz="2000" spc="-15" dirty="0">
                <a:latin typeface="+mj-lt"/>
                <a:cs typeface="Carlito"/>
              </a:rPr>
              <a:t> </a:t>
            </a:r>
            <a:r>
              <a:rPr sz="2000" spc="-20" dirty="0">
                <a:latin typeface="+mj-lt"/>
                <a:cs typeface="Carlito"/>
              </a:rPr>
              <a:t>speed</a:t>
            </a:r>
            <a:endParaRPr sz="2000" dirty="0">
              <a:latin typeface="+mj-lt"/>
              <a:cs typeface="Carlito"/>
            </a:endParaRPr>
          </a:p>
          <a:p>
            <a:pPr marL="63500">
              <a:lnSpc>
                <a:spcPct val="100000"/>
              </a:lnSpc>
              <a:spcBef>
                <a:spcPts val="2340"/>
              </a:spcBef>
            </a:pPr>
            <a:r>
              <a:rPr sz="2000" b="1" spc="-10" dirty="0">
                <a:latin typeface="+mj-lt"/>
                <a:cs typeface="Carlito"/>
              </a:rPr>
              <a:t>Solution:</a:t>
            </a:r>
            <a:endParaRPr sz="2000" dirty="0">
              <a:latin typeface="+mj-lt"/>
              <a:cs typeface="Carlito"/>
            </a:endParaRPr>
          </a:p>
          <a:p>
            <a:pPr marL="63500">
              <a:lnSpc>
                <a:spcPct val="100000"/>
              </a:lnSpc>
              <a:spcBef>
                <a:spcPts val="15"/>
              </a:spcBef>
            </a:pPr>
            <a:r>
              <a:rPr sz="2000" dirty="0">
                <a:latin typeface="+mj-lt"/>
                <a:cs typeface="Carlito"/>
              </a:rPr>
              <a:t>V</a:t>
            </a:r>
            <a:r>
              <a:rPr sz="2025" baseline="-12345" dirty="0">
                <a:latin typeface="+mj-lt"/>
                <a:cs typeface="Carlito"/>
              </a:rPr>
              <a:t>d</a:t>
            </a:r>
            <a:r>
              <a:rPr sz="2025" spc="232" baseline="-12345" dirty="0">
                <a:latin typeface="+mj-lt"/>
                <a:cs typeface="Carlito"/>
              </a:rPr>
              <a:t>  </a:t>
            </a:r>
            <a:r>
              <a:rPr sz="2000" dirty="0">
                <a:latin typeface="+mj-lt"/>
                <a:cs typeface="Carlito"/>
              </a:rPr>
              <a:t>=</a:t>
            </a:r>
            <a:r>
              <a:rPr sz="2000" spc="-20" dirty="0">
                <a:latin typeface="+mj-lt"/>
                <a:cs typeface="Carlito"/>
              </a:rPr>
              <a:t> </a:t>
            </a:r>
            <a:r>
              <a:rPr sz="2000" spc="-60" dirty="0">
                <a:latin typeface="+mj-lt"/>
                <a:cs typeface="Carlito"/>
              </a:rPr>
              <a:t>(</a:t>
            </a:r>
            <a:r>
              <a:rPr sz="2000" spc="-60" dirty="0">
                <a:latin typeface="+mj-lt"/>
                <a:cs typeface="Arial"/>
              </a:rPr>
              <a:t>π</a:t>
            </a:r>
            <a:r>
              <a:rPr sz="2000" spc="-60" dirty="0">
                <a:latin typeface="+mj-lt"/>
                <a:cs typeface="Carlito"/>
              </a:rPr>
              <a:t>/4)</a:t>
            </a:r>
            <a:r>
              <a:rPr sz="2000" spc="-185" dirty="0">
                <a:latin typeface="+mj-lt"/>
                <a:cs typeface="Carlito"/>
              </a:rPr>
              <a:t> </a:t>
            </a:r>
            <a:r>
              <a:rPr sz="2000" dirty="0">
                <a:latin typeface="+mj-lt"/>
                <a:cs typeface="Carlito"/>
              </a:rPr>
              <a:t>*</a:t>
            </a:r>
            <a:r>
              <a:rPr sz="2000" spc="-20" dirty="0">
                <a:latin typeface="+mj-lt"/>
                <a:cs typeface="Carlito"/>
              </a:rPr>
              <a:t> </a:t>
            </a:r>
            <a:r>
              <a:rPr sz="2000" dirty="0">
                <a:latin typeface="+mj-lt"/>
                <a:cs typeface="Carlito"/>
              </a:rPr>
              <a:t>b</a:t>
            </a:r>
            <a:r>
              <a:rPr sz="2025" baseline="16460" dirty="0">
                <a:latin typeface="+mj-lt"/>
                <a:cs typeface="Carlito"/>
              </a:rPr>
              <a:t>2</a:t>
            </a:r>
            <a:r>
              <a:rPr sz="2025" spc="-75" baseline="16460" dirty="0">
                <a:latin typeface="+mj-lt"/>
                <a:cs typeface="Carlito"/>
              </a:rPr>
              <a:t> </a:t>
            </a:r>
            <a:r>
              <a:rPr sz="2000" dirty="0">
                <a:latin typeface="+mj-lt"/>
                <a:cs typeface="Carlito"/>
              </a:rPr>
              <a:t>*</a:t>
            </a:r>
            <a:r>
              <a:rPr sz="2000" spc="55" dirty="0">
                <a:latin typeface="+mj-lt"/>
                <a:cs typeface="Carlito"/>
              </a:rPr>
              <a:t> </a:t>
            </a:r>
            <a:r>
              <a:rPr sz="2000" spc="-50" dirty="0">
                <a:latin typeface="+mj-lt"/>
                <a:cs typeface="Carlito"/>
              </a:rPr>
              <a:t>L</a:t>
            </a:r>
            <a:endParaRPr sz="2000" dirty="0">
              <a:latin typeface="+mj-lt"/>
              <a:cs typeface="Carlito"/>
            </a:endParaRPr>
          </a:p>
          <a:p>
            <a:pPr marL="63500">
              <a:lnSpc>
                <a:spcPct val="100000"/>
              </a:lnSpc>
              <a:spcBef>
                <a:spcPts val="1610"/>
              </a:spcBef>
            </a:pPr>
            <a:r>
              <a:rPr sz="2000" spc="-100" dirty="0">
                <a:latin typeface="+mj-lt"/>
                <a:cs typeface="Carlito"/>
              </a:rPr>
              <a:t>We</a:t>
            </a:r>
            <a:r>
              <a:rPr sz="2000" spc="-120" dirty="0">
                <a:latin typeface="+mj-lt"/>
                <a:cs typeface="Carlito"/>
              </a:rPr>
              <a:t> </a:t>
            </a:r>
            <a:r>
              <a:rPr sz="2000" dirty="0">
                <a:latin typeface="+mj-lt"/>
                <a:cs typeface="Carlito"/>
              </a:rPr>
              <a:t>know</a:t>
            </a:r>
            <a:r>
              <a:rPr sz="2000" spc="-114" dirty="0">
                <a:latin typeface="+mj-lt"/>
                <a:cs typeface="Carlito"/>
              </a:rPr>
              <a:t> </a:t>
            </a:r>
            <a:r>
              <a:rPr sz="2000" dirty="0">
                <a:latin typeface="+mj-lt"/>
                <a:cs typeface="Carlito"/>
              </a:rPr>
              <a:t>that</a:t>
            </a:r>
            <a:r>
              <a:rPr sz="2000" spc="-55" dirty="0">
                <a:latin typeface="+mj-lt"/>
                <a:cs typeface="Carlito"/>
              </a:rPr>
              <a:t> </a:t>
            </a:r>
            <a:r>
              <a:rPr sz="2000" dirty="0">
                <a:latin typeface="+mj-lt"/>
                <a:cs typeface="Carlito"/>
              </a:rPr>
              <a:t>r</a:t>
            </a:r>
            <a:r>
              <a:rPr sz="2000" spc="-45" dirty="0">
                <a:latin typeface="+mj-lt"/>
                <a:cs typeface="Carlito"/>
              </a:rPr>
              <a:t> </a:t>
            </a:r>
            <a:r>
              <a:rPr sz="2000" dirty="0">
                <a:latin typeface="+mj-lt"/>
                <a:cs typeface="Carlito"/>
              </a:rPr>
              <a:t>=</a:t>
            </a:r>
            <a:r>
              <a:rPr sz="2000" spc="-50" dirty="0">
                <a:latin typeface="+mj-lt"/>
                <a:cs typeface="Carlito"/>
              </a:rPr>
              <a:t> </a:t>
            </a:r>
            <a:r>
              <a:rPr sz="2000" spc="-40" dirty="0">
                <a:latin typeface="+mj-lt"/>
                <a:cs typeface="Carlito"/>
              </a:rPr>
              <a:t>(V</a:t>
            </a:r>
            <a:r>
              <a:rPr sz="2025" spc="-60" baseline="-12345" dirty="0">
                <a:latin typeface="+mj-lt"/>
                <a:cs typeface="Carlito"/>
              </a:rPr>
              <a:t>d</a:t>
            </a:r>
            <a:r>
              <a:rPr sz="2025" spc="-165" baseline="-12345" dirty="0">
                <a:latin typeface="+mj-lt"/>
                <a:cs typeface="Carlito"/>
              </a:rPr>
              <a:t> </a:t>
            </a:r>
            <a:r>
              <a:rPr sz="2000" dirty="0">
                <a:latin typeface="+mj-lt"/>
                <a:cs typeface="Carlito"/>
              </a:rPr>
              <a:t>+</a:t>
            </a:r>
            <a:r>
              <a:rPr sz="2000" spc="-50" dirty="0">
                <a:latin typeface="+mj-lt"/>
                <a:cs typeface="Carlito"/>
              </a:rPr>
              <a:t> </a:t>
            </a:r>
            <a:r>
              <a:rPr sz="2000" dirty="0">
                <a:latin typeface="+mj-lt"/>
                <a:cs typeface="Carlito"/>
              </a:rPr>
              <a:t>V</a:t>
            </a:r>
            <a:r>
              <a:rPr sz="2025" baseline="-12345" dirty="0">
                <a:latin typeface="+mj-lt"/>
                <a:cs typeface="Carlito"/>
              </a:rPr>
              <a:t>c</a:t>
            </a:r>
            <a:r>
              <a:rPr sz="2000" dirty="0">
                <a:latin typeface="+mj-lt"/>
                <a:cs typeface="Carlito"/>
              </a:rPr>
              <a:t>)/</a:t>
            </a:r>
            <a:r>
              <a:rPr sz="2000" spc="5" dirty="0">
                <a:latin typeface="+mj-lt"/>
                <a:cs typeface="Carlito"/>
              </a:rPr>
              <a:t> </a:t>
            </a:r>
            <a:r>
              <a:rPr sz="2000" spc="-25" dirty="0">
                <a:latin typeface="+mj-lt"/>
                <a:cs typeface="Arial"/>
              </a:rPr>
              <a:t>V</a:t>
            </a:r>
            <a:r>
              <a:rPr sz="2025" spc="-37" baseline="-12345" dirty="0">
                <a:latin typeface="+mj-lt"/>
                <a:cs typeface="Arial"/>
              </a:rPr>
              <a:t>c</a:t>
            </a:r>
            <a:endParaRPr sz="2025" baseline="-12345" dirty="0">
              <a:latin typeface="+mj-lt"/>
              <a:cs typeface="Arial"/>
            </a:endParaRPr>
          </a:p>
          <a:p>
            <a:pPr>
              <a:lnSpc>
                <a:spcPct val="100000"/>
              </a:lnSpc>
            </a:pPr>
            <a:endParaRPr sz="2000" dirty="0">
              <a:latin typeface="+mj-lt"/>
              <a:cs typeface="Arial"/>
            </a:endParaRPr>
          </a:p>
          <a:p>
            <a:pPr>
              <a:lnSpc>
                <a:spcPct val="100000"/>
              </a:lnSpc>
              <a:spcBef>
                <a:spcPts val="285"/>
              </a:spcBef>
            </a:pPr>
            <a:endParaRPr sz="2000" dirty="0">
              <a:latin typeface="+mj-lt"/>
              <a:cs typeface="Arial"/>
            </a:endParaRPr>
          </a:p>
          <a:p>
            <a:pPr marL="64769">
              <a:lnSpc>
                <a:spcPct val="100000"/>
              </a:lnSpc>
            </a:pPr>
            <a:r>
              <a:rPr sz="2000" spc="-10" dirty="0">
                <a:latin typeface="+mj-lt"/>
                <a:cs typeface="Carlito"/>
              </a:rPr>
              <a:t>U</a:t>
            </a:r>
            <a:r>
              <a:rPr sz="2025" spc="-15" baseline="-12345" dirty="0">
                <a:latin typeface="+mj-lt"/>
                <a:cs typeface="Carlito"/>
              </a:rPr>
              <a:t>p</a:t>
            </a:r>
            <a:r>
              <a:rPr sz="2025" spc="-97" baseline="-12345" dirty="0">
                <a:latin typeface="+mj-lt"/>
                <a:cs typeface="Carlito"/>
              </a:rPr>
              <a:t> </a:t>
            </a:r>
            <a:r>
              <a:rPr sz="2000" dirty="0">
                <a:latin typeface="+mj-lt"/>
                <a:cs typeface="Carlito"/>
              </a:rPr>
              <a:t>=</a:t>
            </a:r>
            <a:r>
              <a:rPr sz="2000" spc="-45" dirty="0">
                <a:latin typeface="+mj-lt"/>
                <a:cs typeface="Carlito"/>
              </a:rPr>
              <a:t> </a:t>
            </a:r>
            <a:r>
              <a:rPr sz="2000" spc="-10" dirty="0">
                <a:latin typeface="+mj-lt"/>
                <a:cs typeface="Carlito"/>
              </a:rPr>
              <a:t>2NL/60</a:t>
            </a:r>
            <a:endParaRPr sz="2000" dirty="0">
              <a:latin typeface="+mj-lt"/>
              <a:cs typeface="Carl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76200" y="4738115"/>
            <a:ext cx="381000" cy="384046"/>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3483610" algn="l"/>
                <a:tab pos="9156700" algn="l"/>
              </a:tabLst>
            </a:pPr>
            <a:r>
              <a:rPr dirty="0">
                <a:latin typeface="+mj-lt"/>
              </a:rPr>
              <a:t>	</a:t>
            </a:r>
            <a:r>
              <a:rPr spc="-40" dirty="0">
                <a:latin typeface="+mj-lt"/>
              </a:rPr>
              <a:t>Problem</a:t>
            </a:r>
            <a:r>
              <a:rPr spc="-165" dirty="0">
                <a:latin typeface="+mj-lt"/>
              </a:rPr>
              <a:t> </a:t>
            </a:r>
            <a:r>
              <a:rPr spc="-50" dirty="0">
                <a:latin typeface="+mj-lt"/>
              </a:rPr>
              <a:t>1</a:t>
            </a:r>
            <a:r>
              <a:rPr dirty="0">
                <a:latin typeface="+mj-lt"/>
              </a:rPr>
              <a:t>	</a:t>
            </a:r>
          </a:p>
        </p:txBody>
      </p:sp>
      <p:sp>
        <p:nvSpPr>
          <p:cNvPr id="5" name="object 5"/>
          <p:cNvSpPr txBox="1">
            <a:spLocks noGrp="1"/>
          </p:cNvSpPr>
          <p:nvPr>
            <p:ph type="ftr" sz="quarter" idx="5"/>
          </p:nvPr>
        </p:nvSpPr>
        <p:spPr>
          <a:xfrm>
            <a:off x="4284978" y="4907991"/>
            <a:ext cx="896621" cy="156068"/>
          </a:xfrm>
          <a:prstGeom prst="rect">
            <a:avLst/>
          </a:prstGeom>
        </p:spPr>
        <p:txBody>
          <a:bodyPr vert="horz" wrap="square" lIns="0" tIns="0" rIns="0" bIns="0" rtlCol="0">
            <a:spAutoFit/>
          </a:bodyPr>
          <a:lstStyle/>
          <a:p>
            <a:pPr marL="12700">
              <a:lnSpc>
                <a:spcPts val="1240"/>
              </a:lnSpc>
            </a:pPr>
            <a:r>
              <a:rPr lang="en-US" b="0" spc="60">
                <a:latin typeface="+mj-lt"/>
              </a:rPr>
              <a:t>ME 165</a:t>
            </a:r>
            <a:endParaRPr b="0" spc="30" dirty="0">
              <a:latin typeface="+mj-lt"/>
            </a:endParaRPr>
          </a:p>
        </p:txBody>
      </p:sp>
      <p:sp>
        <p:nvSpPr>
          <p:cNvPr id="6" name="object 6"/>
          <p:cNvSpPr txBox="1">
            <a:spLocks noGrp="1"/>
          </p:cNvSpPr>
          <p:nvPr>
            <p:ph type="sldNum" sz="quarter" idx="7"/>
          </p:nvPr>
        </p:nvSpPr>
        <p:spPr>
          <a:xfrm>
            <a:off x="8707501" y="4915611"/>
            <a:ext cx="245109" cy="156068"/>
          </a:xfrm>
          <a:prstGeom prst="rect">
            <a:avLst/>
          </a:prstGeom>
        </p:spPr>
        <p:txBody>
          <a:bodyPr vert="horz" wrap="square" lIns="0" tIns="0" rIns="0" bIns="0" rtlCol="0">
            <a:spAutoFit/>
          </a:bodyPr>
          <a:lstStyle/>
          <a:p>
            <a:pPr marL="38100">
              <a:lnSpc>
                <a:spcPts val="1240"/>
              </a:lnSpc>
            </a:pPr>
            <a:fld id="{81D60167-4931-47E6-BA6A-407CBD079E47}" type="slidenum">
              <a:rPr spc="-25" dirty="0">
                <a:latin typeface="+mj-lt"/>
              </a:rPr>
              <a:t>7</a:t>
            </a:fld>
            <a:endParaRPr spc="-25" dirty="0">
              <a:latin typeface="+mj-lt"/>
            </a:endParaRPr>
          </a:p>
        </p:txBody>
      </p:sp>
      <p:sp>
        <p:nvSpPr>
          <p:cNvPr id="4" name="object 4"/>
          <p:cNvSpPr txBox="1"/>
          <p:nvPr/>
        </p:nvSpPr>
        <p:spPr>
          <a:xfrm>
            <a:off x="355803" y="766699"/>
            <a:ext cx="8489950" cy="4014561"/>
          </a:xfrm>
          <a:prstGeom prst="rect">
            <a:avLst/>
          </a:prstGeom>
        </p:spPr>
        <p:txBody>
          <a:bodyPr vert="horz" wrap="square" lIns="0" tIns="13335" rIns="0" bIns="0" rtlCol="0">
            <a:spAutoFit/>
          </a:bodyPr>
          <a:lstStyle/>
          <a:p>
            <a:pPr marL="50800" marR="17780" algn="just">
              <a:lnSpc>
                <a:spcPct val="100000"/>
              </a:lnSpc>
              <a:spcBef>
                <a:spcPts val="105"/>
              </a:spcBef>
            </a:pPr>
            <a:r>
              <a:rPr sz="2000" dirty="0">
                <a:latin typeface="+mj-lt"/>
                <a:cs typeface="Carlito"/>
              </a:rPr>
              <a:t>A</a:t>
            </a:r>
            <a:r>
              <a:rPr sz="2000" spc="55" dirty="0">
                <a:latin typeface="+mj-lt"/>
                <a:cs typeface="Carlito"/>
              </a:rPr>
              <a:t> </a:t>
            </a:r>
            <a:r>
              <a:rPr sz="2000" spc="-30" dirty="0">
                <a:latin typeface="+mj-lt"/>
                <a:cs typeface="Carlito"/>
              </a:rPr>
              <a:t>six-</a:t>
            </a:r>
            <a:r>
              <a:rPr sz="2000" dirty="0">
                <a:latin typeface="+mj-lt"/>
                <a:cs typeface="Carlito"/>
              </a:rPr>
              <a:t>cylinder</a:t>
            </a:r>
            <a:r>
              <a:rPr sz="2000" spc="30" dirty="0">
                <a:latin typeface="+mj-lt"/>
                <a:cs typeface="Carlito"/>
              </a:rPr>
              <a:t> </a:t>
            </a:r>
            <a:r>
              <a:rPr sz="2000" spc="-50" dirty="0">
                <a:latin typeface="+mj-lt"/>
                <a:cs typeface="Carlito"/>
              </a:rPr>
              <a:t>two-</a:t>
            </a:r>
            <a:r>
              <a:rPr sz="2000" spc="-30" dirty="0">
                <a:latin typeface="+mj-lt"/>
                <a:cs typeface="Carlito"/>
              </a:rPr>
              <a:t>stroke</a:t>
            </a:r>
            <a:r>
              <a:rPr sz="2000" spc="15" dirty="0">
                <a:latin typeface="+mj-lt"/>
                <a:cs typeface="Carlito"/>
              </a:rPr>
              <a:t> </a:t>
            </a:r>
            <a:r>
              <a:rPr sz="2000" dirty="0">
                <a:latin typeface="+mj-lt"/>
                <a:cs typeface="Carlito"/>
              </a:rPr>
              <a:t>engine</a:t>
            </a:r>
            <a:r>
              <a:rPr sz="2000" spc="45" dirty="0">
                <a:latin typeface="+mj-lt"/>
                <a:cs typeface="Carlito"/>
              </a:rPr>
              <a:t> </a:t>
            </a:r>
            <a:r>
              <a:rPr sz="2000" dirty="0">
                <a:latin typeface="+mj-lt"/>
                <a:cs typeface="Carlito"/>
              </a:rPr>
              <a:t>with</a:t>
            </a:r>
            <a:r>
              <a:rPr sz="2000" spc="40" dirty="0">
                <a:latin typeface="+mj-lt"/>
                <a:cs typeface="Carlito"/>
              </a:rPr>
              <a:t> </a:t>
            </a:r>
            <a:r>
              <a:rPr sz="2000" dirty="0">
                <a:latin typeface="+mj-lt"/>
                <a:cs typeface="Carlito"/>
              </a:rPr>
              <a:t>a</a:t>
            </a:r>
            <a:r>
              <a:rPr sz="2000" spc="45" dirty="0">
                <a:latin typeface="+mj-lt"/>
                <a:cs typeface="Carlito"/>
              </a:rPr>
              <a:t> </a:t>
            </a:r>
            <a:r>
              <a:rPr sz="2000" spc="-10" dirty="0">
                <a:latin typeface="+mj-lt"/>
                <a:cs typeface="Carlito"/>
              </a:rPr>
              <a:t>compression</a:t>
            </a:r>
            <a:r>
              <a:rPr sz="2000" spc="35" dirty="0">
                <a:latin typeface="+mj-lt"/>
                <a:cs typeface="Carlito"/>
              </a:rPr>
              <a:t> </a:t>
            </a:r>
            <a:r>
              <a:rPr sz="2000" spc="-20" dirty="0">
                <a:latin typeface="+mj-lt"/>
                <a:cs typeface="Carlito"/>
              </a:rPr>
              <a:t>ratio</a:t>
            </a:r>
            <a:r>
              <a:rPr sz="2000" spc="25" dirty="0">
                <a:latin typeface="+mj-lt"/>
                <a:cs typeface="Carlito"/>
              </a:rPr>
              <a:t> </a:t>
            </a:r>
            <a:r>
              <a:rPr sz="2000" dirty="0">
                <a:latin typeface="+mj-lt"/>
                <a:cs typeface="Carlito"/>
              </a:rPr>
              <a:t>r</a:t>
            </a:r>
            <a:r>
              <a:rPr sz="2000" spc="70" dirty="0">
                <a:latin typeface="+mj-lt"/>
                <a:cs typeface="Carlito"/>
              </a:rPr>
              <a:t> </a:t>
            </a:r>
            <a:r>
              <a:rPr sz="2000" dirty="0">
                <a:latin typeface="+mj-lt"/>
                <a:cs typeface="Carlito"/>
              </a:rPr>
              <a:t>=</a:t>
            </a:r>
            <a:r>
              <a:rPr sz="2000" spc="40" dirty="0">
                <a:latin typeface="+mj-lt"/>
                <a:cs typeface="Carlito"/>
              </a:rPr>
              <a:t> </a:t>
            </a:r>
            <a:r>
              <a:rPr sz="2000" dirty="0">
                <a:latin typeface="+mj-lt"/>
                <a:cs typeface="Carlito"/>
              </a:rPr>
              <a:t>9</a:t>
            </a:r>
            <a:r>
              <a:rPr sz="2000" spc="40" dirty="0">
                <a:latin typeface="+mj-lt"/>
                <a:cs typeface="Carlito"/>
              </a:rPr>
              <a:t> </a:t>
            </a:r>
            <a:r>
              <a:rPr sz="2000" dirty="0">
                <a:latin typeface="+mj-lt"/>
                <a:cs typeface="Carlito"/>
              </a:rPr>
              <a:t>produces</a:t>
            </a:r>
            <a:r>
              <a:rPr sz="2000" spc="30" dirty="0">
                <a:latin typeface="+mj-lt"/>
                <a:cs typeface="Carlito"/>
              </a:rPr>
              <a:t> </a:t>
            </a:r>
            <a:r>
              <a:rPr sz="2000" dirty="0">
                <a:latin typeface="+mj-lt"/>
                <a:cs typeface="Carlito"/>
              </a:rPr>
              <a:t>a</a:t>
            </a:r>
            <a:r>
              <a:rPr sz="2000" spc="55" dirty="0">
                <a:latin typeface="+mj-lt"/>
                <a:cs typeface="Carlito"/>
              </a:rPr>
              <a:t> </a:t>
            </a:r>
            <a:r>
              <a:rPr sz="2000" spc="-10" dirty="0">
                <a:latin typeface="+mj-lt"/>
                <a:cs typeface="Carlito"/>
              </a:rPr>
              <a:t>torque </a:t>
            </a:r>
            <a:r>
              <a:rPr sz="2000" dirty="0">
                <a:latin typeface="+mj-lt"/>
                <a:cs typeface="Carlito"/>
              </a:rPr>
              <a:t>of</a:t>
            </a:r>
            <a:r>
              <a:rPr sz="2000" spc="80" dirty="0">
                <a:latin typeface="+mj-lt"/>
                <a:cs typeface="Carlito"/>
              </a:rPr>
              <a:t> </a:t>
            </a:r>
            <a:r>
              <a:rPr sz="2000" dirty="0">
                <a:latin typeface="+mj-lt"/>
                <a:cs typeface="Carlito"/>
              </a:rPr>
              <a:t>1100</a:t>
            </a:r>
            <a:r>
              <a:rPr sz="2000" spc="80" dirty="0">
                <a:latin typeface="+mj-lt"/>
                <a:cs typeface="Carlito"/>
              </a:rPr>
              <a:t> </a:t>
            </a:r>
            <a:r>
              <a:rPr sz="2000" dirty="0">
                <a:latin typeface="+mj-lt"/>
                <a:cs typeface="Carlito"/>
              </a:rPr>
              <a:t>Nm</a:t>
            </a:r>
            <a:r>
              <a:rPr sz="2000" spc="90" dirty="0">
                <a:latin typeface="+mj-lt"/>
                <a:cs typeface="Carlito"/>
              </a:rPr>
              <a:t> </a:t>
            </a:r>
            <a:r>
              <a:rPr sz="2000" dirty="0">
                <a:latin typeface="+mj-lt"/>
                <a:cs typeface="Carlito"/>
              </a:rPr>
              <a:t>at</a:t>
            </a:r>
            <a:r>
              <a:rPr sz="2000" spc="75" dirty="0">
                <a:latin typeface="+mj-lt"/>
                <a:cs typeface="Carlito"/>
              </a:rPr>
              <a:t> </a:t>
            </a:r>
            <a:r>
              <a:rPr sz="2000" dirty="0">
                <a:latin typeface="+mj-lt"/>
                <a:cs typeface="Carlito"/>
              </a:rPr>
              <a:t>a</a:t>
            </a:r>
            <a:r>
              <a:rPr sz="2000" spc="95" dirty="0">
                <a:latin typeface="+mj-lt"/>
                <a:cs typeface="Carlito"/>
              </a:rPr>
              <a:t> </a:t>
            </a:r>
            <a:r>
              <a:rPr sz="2000" dirty="0">
                <a:latin typeface="+mj-lt"/>
                <a:cs typeface="Carlito"/>
              </a:rPr>
              <a:t>speed</a:t>
            </a:r>
            <a:r>
              <a:rPr sz="2000" spc="75" dirty="0">
                <a:latin typeface="+mj-lt"/>
                <a:cs typeface="Carlito"/>
              </a:rPr>
              <a:t> </a:t>
            </a:r>
            <a:r>
              <a:rPr sz="2000" dirty="0">
                <a:latin typeface="+mj-lt"/>
                <a:cs typeface="Carlito"/>
              </a:rPr>
              <a:t>of</a:t>
            </a:r>
            <a:r>
              <a:rPr sz="2000" spc="75" dirty="0">
                <a:latin typeface="+mj-lt"/>
                <a:cs typeface="Carlito"/>
              </a:rPr>
              <a:t> </a:t>
            </a:r>
            <a:r>
              <a:rPr sz="2000" dirty="0">
                <a:latin typeface="+mj-lt"/>
                <a:cs typeface="Carlito"/>
              </a:rPr>
              <a:t>2100</a:t>
            </a:r>
            <a:r>
              <a:rPr sz="2000" spc="85" dirty="0">
                <a:latin typeface="+mj-lt"/>
                <a:cs typeface="Carlito"/>
              </a:rPr>
              <a:t> </a:t>
            </a:r>
            <a:r>
              <a:rPr sz="2000" dirty="0">
                <a:latin typeface="+mj-lt"/>
                <a:cs typeface="Carlito"/>
              </a:rPr>
              <a:t>rpm.</a:t>
            </a:r>
            <a:r>
              <a:rPr sz="2000" spc="75" dirty="0">
                <a:latin typeface="+mj-lt"/>
                <a:cs typeface="Carlito"/>
              </a:rPr>
              <a:t> </a:t>
            </a:r>
            <a:r>
              <a:rPr sz="2000" dirty="0">
                <a:latin typeface="+mj-lt"/>
                <a:cs typeface="Carlito"/>
              </a:rPr>
              <a:t>It</a:t>
            </a:r>
            <a:r>
              <a:rPr sz="2000" spc="75" dirty="0">
                <a:latin typeface="+mj-lt"/>
                <a:cs typeface="Carlito"/>
              </a:rPr>
              <a:t> </a:t>
            </a:r>
            <a:r>
              <a:rPr sz="2000" dirty="0">
                <a:latin typeface="+mj-lt"/>
                <a:cs typeface="Carlito"/>
              </a:rPr>
              <a:t>has</a:t>
            </a:r>
            <a:r>
              <a:rPr sz="2000" spc="80" dirty="0">
                <a:latin typeface="+mj-lt"/>
                <a:cs typeface="Carlito"/>
              </a:rPr>
              <a:t> </a:t>
            </a:r>
            <a:r>
              <a:rPr sz="2000" dirty="0">
                <a:latin typeface="+mj-lt"/>
                <a:cs typeface="Carlito"/>
              </a:rPr>
              <a:t>a</a:t>
            </a:r>
            <a:r>
              <a:rPr sz="2000" spc="95" dirty="0">
                <a:latin typeface="+mj-lt"/>
                <a:cs typeface="Carlito"/>
              </a:rPr>
              <a:t> </a:t>
            </a:r>
            <a:r>
              <a:rPr sz="2000" dirty="0">
                <a:latin typeface="+mj-lt"/>
                <a:cs typeface="Carlito"/>
              </a:rPr>
              <a:t>bore</a:t>
            </a:r>
            <a:r>
              <a:rPr sz="2000" spc="75" dirty="0">
                <a:latin typeface="+mj-lt"/>
                <a:cs typeface="Carlito"/>
              </a:rPr>
              <a:t> </a:t>
            </a:r>
            <a:r>
              <a:rPr sz="2000" dirty="0">
                <a:latin typeface="+mj-lt"/>
                <a:cs typeface="Carlito"/>
              </a:rPr>
              <a:t>b</a:t>
            </a:r>
            <a:r>
              <a:rPr sz="2000" spc="95" dirty="0">
                <a:latin typeface="+mj-lt"/>
                <a:cs typeface="Carlito"/>
              </a:rPr>
              <a:t> </a:t>
            </a:r>
            <a:r>
              <a:rPr sz="2000" dirty="0">
                <a:latin typeface="+mj-lt"/>
                <a:cs typeface="Carlito"/>
              </a:rPr>
              <a:t>of</a:t>
            </a:r>
            <a:r>
              <a:rPr sz="2000" spc="75" dirty="0">
                <a:latin typeface="+mj-lt"/>
                <a:cs typeface="Carlito"/>
              </a:rPr>
              <a:t> </a:t>
            </a:r>
            <a:r>
              <a:rPr sz="2000" dirty="0">
                <a:latin typeface="+mj-lt"/>
                <a:cs typeface="Carlito"/>
              </a:rPr>
              <a:t>123</a:t>
            </a:r>
            <a:r>
              <a:rPr sz="2000" spc="90" dirty="0">
                <a:latin typeface="+mj-lt"/>
                <a:cs typeface="Carlito"/>
              </a:rPr>
              <a:t> </a:t>
            </a:r>
            <a:r>
              <a:rPr sz="2000" dirty="0">
                <a:latin typeface="+mj-lt"/>
                <a:cs typeface="Carlito"/>
              </a:rPr>
              <a:t>mm</a:t>
            </a:r>
            <a:r>
              <a:rPr sz="2000" spc="80" dirty="0">
                <a:latin typeface="+mj-lt"/>
                <a:cs typeface="Carlito"/>
              </a:rPr>
              <a:t> </a:t>
            </a:r>
            <a:r>
              <a:rPr sz="2000" dirty="0">
                <a:latin typeface="+mj-lt"/>
                <a:cs typeface="Carlito"/>
              </a:rPr>
              <a:t>and</a:t>
            </a:r>
            <a:r>
              <a:rPr sz="2000" spc="95" dirty="0">
                <a:latin typeface="+mj-lt"/>
                <a:cs typeface="Carlito"/>
              </a:rPr>
              <a:t> </a:t>
            </a:r>
            <a:r>
              <a:rPr sz="2000" dirty="0">
                <a:latin typeface="+mj-lt"/>
                <a:cs typeface="Carlito"/>
              </a:rPr>
              <a:t>a</a:t>
            </a:r>
            <a:r>
              <a:rPr sz="2000" spc="85" dirty="0">
                <a:latin typeface="+mj-lt"/>
                <a:cs typeface="Carlito"/>
              </a:rPr>
              <a:t> </a:t>
            </a:r>
            <a:r>
              <a:rPr sz="2000" spc="-45" dirty="0">
                <a:latin typeface="+mj-lt"/>
                <a:cs typeface="Carlito"/>
              </a:rPr>
              <a:t>stroke</a:t>
            </a:r>
            <a:r>
              <a:rPr sz="2000" spc="45" dirty="0">
                <a:latin typeface="+mj-lt"/>
                <a:cs typeface="Carlito"/>
              </a:rPr>
              <a:t> </a:t>
            </a:r>
            <a:r>
              <a:rPr sz="2000" dirty="0">
                <a:latin typeface="+mj-lt"/>
                <a:cs typeface="Carlito"/>
              </a:rPr>
              <a:t>s</a:t>
            </a:r>
            <a:r>
              <a:rPr sz="2000" spc="95" dirty="0">
                <a:latin typeface="+mj-lt"/>
                <a:cs typeface="Carlito"/>
              </a:rPr>
              <a:t> </a:t>
            </a:r>
            <a:r>
              <a:rPr sz="2000" spc="-25" dirty="0">
                <a:latin typeface="+mj-lt"/>
                <a:cs typeface="Carlito"/>
              </a:rPr>
              <a:t>of </a:t>
            </a:r>
            <a:r>
              <a:rPr sz="2000" dirty="0">
                <a:latin typeface="+mj-lt"/>
                <a:cs typeface="Carlito"/>
              </a:rPr>
              <a:t>127</a:t>
            </a:r>
            <a:r>
              <a:rPr sz="2000" spc="-100" dirty="0">
                <a:latin typeface="+mj-lt"/>
                <a:cs typeface="Carlito"/>
              </a:rPr>
              <a:t> </a:t>
            </a:r>
            <a:r>
              <a:rPr sz="2000" spc="-25" dirty="0">
                <a:latin typeface="+mj-lt"/>
                <a:cs typeface="Carlito"/>
              </a:rPr>
              <a:t>mm.</a:t>
            </a:r>
            <a:endParaRPr sz="2000" dirty="0">
              <a:latin typeface="+mj-lt"/>
              <a:cs typeface="Carlito"/>
            </a:endParaRPr>
          </a:p>
          <a:p>
            <a:pPr marL="302260" indent="-253365" algn="just">
              <a:lnSpc>
                <a:spcPct val="100000"/>
              </a:lnSpc>
              <a:buAutoNum type="alphaLcParenR"/>
              <a:tabLst>
                <a:tab pos="302260" algn="l"/>
              </a:tabLst>
            </a:pPr>
            <a:r>
              <a:rPr sz="2000" spc="-10" dirty="0">
                <a:latin typeface="+mj-lt"/>
                <a:cs typeface="Carlito"/>
              </a:rPr>
              <a:t>What</a:t>
            </a:r>
            <a:r>
              <a:rPr sz="2000" spc="-70" dirty="0">
                <a:latin typeface="+mj-lt"/>
                <a:cs typeface="Carlito"/>
              </a:rPr>
              <a:t> </a:t>
            </a:r>
            <a:r>
              <a:rPr sz="2000" dirty="0">
                <a:latin typeface="+mj-lt"/>
                <a:cs typeface="Carlito"/>
              </a:rPr>
              <a:t>is</a:t>
            </a:r>
            <a:r>
              <a:rPr sz="2000" spc="-35" dirty="0">
                <a:latin typeface="+mj-lt"/>
                <a:cs typeface="Carlito"/>
              </a:rPr>
              <a:t> </a:t>
            </a:r>
            <a:r>
              <a:rPr sz="2000" dirty="0">
                <a:latin typeface="+mj-lt"/>
                <a:cs typeface="Carlito"/>
              </a:rPr>
              <a:t>the</a:t>
            </a:r>
            <a:r>
              <a:rPr sz="2000" spc="-35" dirty="0">
                <a:latin typeface="+mj-lt"/>
                <a:cs typeface="Carlito"/>
              </a:rPr>
              <a:t> </a:t>
            </a:r>
            <a:r>
              <a:rPr sz="2000" spc="-20" dirty="0">
                <a:latin typeface="+mj-lt"/>
                <a:cs typeface="Carlito"/>
              </a:rPr>
              <a:t>displacement</a:t>
            </a:r>
            <a:r>
              <a:rPr sz="2000" spc="-10" dirty="0">
                <a:latin typeface="+mj-lt"/>
                <a:cs typeface="Carlito"/>
              </a:rPr>
              <a:t> </a:t>
            </a:r>
            <a:r>
              <a:rPr sz="2000" spc="-25" dirty="0">
                <a:latin typeface="+mj-lt"/>
                <a:cs typeface="Carlito"/>
              </a:rPr>
              <a:t>volume</a:t>
            </a:r>
            <a:r>
              <a:rPr sz="2000" spc="-55" dirty="0">
                <a:latin typeface="+mj-lt"/>
                <a:cs typeface="Carlito"/>
              </a:rPr>
              <a:t> </a:t>
            </a:r>
            <a:r>
              <a:rPr sz="2000" dirty="0">
                <a:latin typeface="+mj-lt"/>
                <a:cs typeface="Carlito"/>
              </a:rPr>
              <a:t>and</a:t>
            </a:r>
            <a:r>
              <a:rPr sz="2000" spc="-30" dirty="0">
                <a:latin typeface="+mj-lt"/>
                <a:cs typeface="Carlito"/>
              </a:rPr>
              <a:t> </a:t>
            </a:r>
            <a:r>
              <a:rPr sz="2000" dirty="0">
                <a:latin typeface="+mj-lt"/>
                <a:cs typeface="Carlito"/>
              </a:rPr>
              <a:t>the</a:t>
            </a:r>
            <a:r>
              <a:rPr sz="2000" spc="-35" dirty="0">
                <a:latin typeface="+mj-lt"/>
                <a:cs typeface="Carlito"/>
              </a:rPr>
              <a:t> </a:t>
            </a:r>
            <a:r>
              <a:rPr sz="2000" spc="-25" dirty="0">
                <a:latin typeface="+mj-lt"/>
                <a:cs typeface="Carlito"/>
              </a:rPr>
              <a:t>clearance</a:t>
            </a:r>
            <a:r>
              <a:rPr sz="2000" spc="-50" dirty="0">
                <a:latin typeface="+mj-lt"/>
                <a:cs typeface="Carlito"/>
              </a:rPr>
              <a:t> </a:t>
            </a:r>
            <a:r>
              <a:rPr sz="2000" spc="-25" dirty="0">
                <a:latin typeface="+mj-lt"/>
                <a:cs typeface="Carlito"/>
              </a:rPr>
              <a:t>volume</a:t>
            </a:r>
            <a:r>
              <a:rPr sz="2000" spc="-50" dirty="0">
                <a:latin typeface="+mj-lt"/>
                <a:cs typeface="Carlito"/>
              </a:rPr>
              <a:t> </a:t>
            </a:r>
            <a:r>
              <a:rPr sz="2000" dirty="0">
                <a:latin typeface="+mj-lt"/>
                <a:cs typeface="Carlito"/>
              </a:rPr>
              <a:t>of</a:t>
            </a:r>
            <a:r>
              <a:rPr sz="2000" spc="-50" dirty="0">
                <a:latin typeface="+mj-lt"/>
                <a:cs typeface="Carlito"/>
              </a:rPr>
              <a:t> </a:t>
            </a:r>
            <a:r>
              <a:rPr sz="2000" dirty="0">
                <a:latin typeface="+mj-lt"/>
                <a:cs typeface="Carlito"/>
              </a:rPr>
              <a:t>a</a:t>
            </a:r>
            <a:r>
              <a:rPr sz="2000" spc="254" dirty="0">
                <a:latin typeface="+mj-lt"/>
                <a:cs typeface="Carlito"/>
              </a:rPr>
              <a:t> </a:t>
            </a:r>
            <a:r>
              <a:rPr sz="2000" spc="-10" dirty="0">
                <a:latin typeface="+mj-lt"/>
                <a:cs typeface="Carlito"/>
              </a:rPr>
              <a:t>cylinder?</a:t>
            </a:r>
            <a:endParaRPr sz="2000" dirty="0">
              <a:latin typeface="+mj-lt"/>
              <a:cs typeface="Carlito"/>
            </a:endParaRPr>
          </a:p>
          <a:p>
            <a:pPr marL="313055" indent="-264160" algn="just">
              <a:lnSpc>
                <a:spcPct val="100000"/>
              </a:lnSpc>
              <a:buAutoNum type="alphaLcParenR"/>
              <a:tabLst>
                <a:tab pos="313055" algn="l"/>
              </a:tabLst>
            </a:pPr>
            <a:r>
              <a:rPr sz="2000" dirty="0">
                <a:latin typeface="+mj-lt"/>
                <a:cs typeface="Carlito"/>
              </a:rPr>
              <a:t>mean</a:t>
            </a:r>
            <a:r>
              <a:rPr sz="2000" spc="-114" dirty="0">
                <a:latin typeface="+mj-lt"/>
                <a:cs typeface="Carlito"/>
              </a:rPr>
              <a:t> </a:t>
            </a:r>
            <a:r>
              <a:rPr sz="2000" spc="-10" dirty="0">
                <a:latin typeface="+mj-lt"/>
                <a:cs typeface="Carlito"/>
              </a:rPr>
              <a:t>piston</a:t>
            </a:r>
            <a:r>
              <a:rPr sz="2000" spc="-15" dirty="0">
                <a:latin typeface="+mj-lt"/>
                <a:cs typeface="Carlito"/>
              </a:rPr>
              <a:t> </a:t>
            </a:r>
            <a:r>
              <a:rPr sz="2000" spc="-20" dirty="0">
                <a:latin typeface="+mj-lt"/>
                <a:cs typeface="Carlito"/>
              </a:rPr>
              <a:t>speed</a:t>
            </a:r>
            <a:endParaRPr sz="2000" dirty="0">
              <a:latin typeface="+mj-lt"/>
              <a:cs typeface="Carlito"/>
            </a:endParaRPr>
          </a:p>
          <a:p>
            <a:pPr marL="50800">
              <a:lnSpc>
                <a:spcPct val="100000"/>
              </a:lnSpc>
              <a:spcBef>
                <a:spcPts val="2340"/>
              </a:spcBef>
            </a:pPr>
            <a:r>
              <a:rPr sz="2000" b="1" spc="-10" dirty="0">
                <a:latin typeface="+mj-lt"/>
                <a:cs typeface="Carlito"/>
              </a:rPr>
              <a:t>Solution:</a:t>
            </a:r>
            <a:endParaRPr sz="2000" dirty="0">
              <a:latin typeface="+mj-lt"/>
              <a:cs typeface="Carlito"/>
            </a:endParaRPr>
          </a:p>
          <a:p>
            <a:pPr marR="6597015" algn="r">
              <a:lnSpc>
                <a:spcPts val="2395"/>
              </a:lnSpc>
              <a:spcBef>
                <a:spcPts val="15"/>
              </a:spcBef>
            </a:pPr>
            <a:r>
              <a:rPr sz="2000" dirty="0">
                <a:latin typeface="+mj-lt"/>
                <a:cs typeface="Carlito"/>
              </a:rPr>
              <a:t>V</a:t>
            </a:r>
            <a:r>
              <a:rPr sz="2025" baseline="-12345" dirty="0">
                <a:latin typeface="+mj-lt"/>
                <a:cs typeface="Carlito"/>
              </a:rPr>
              <a:t>d</a:t>
            </a:r>
            <a:r>
              <a:rPr sz="2025" spc="232" baseline="-12345" dirty="0">
                <a:latin typeface="+mj-lt"/>
                <a:cs typeface="Carlito"/>
              </a:rPr>
              <a:t>  </a:t>
            </a:r>
            <a:r>
              <a:rPr sz="2000" dirty="0">
                <a:latin typeface="+mj-lt"/>
                <a:cs typeface="Carlito"/>
              </a:rPr>
              <a:t>=</a:t>
            </a:r>
            <a:r>
              <a:rPr sz="2000" spc="-20" dirty="0">
                <a:latin typeface="+mj-lt"/>
                <a:cs typeface="Carlito"/>
              </a:rPr>
              <a:t> </a:t>
            </a:r>
            <a:r>
              <a:rPr sz="2000" spc="-60" dirty="0">
                <a:latin typeface="+mj-lt"/>
                <a:cs typeface="Carlito"/>
              </a:rPr>
              <a:t>(</a:t>
            </a:r>
            <a:r>
              <a:rPr sz="2000" spc="-60" dirty="0">
                <a:latin typeface="+mj-lt"/>
                <a:cs typeface="Arial"/>
              </a:rPr>
              <a:t>π</a:t>
            </a:r>
            <a:r>
              <a:rPr sz="2000" spc="-60" dirty="0">
                <a:latin typeface="+mj-lt"/>
                <a:cs typeface="Carlito"/>
              </a:rPr>
              <a:t>/4)</a:t>
            </a:r>
            <a:r>
              <a:rPr sz="2000" spc="-185" dirty="0">
                <a:latin typeface="+mj-lt"/>
                <a:cs typeface="Carlito"/>
              </a:rPr>
              <a:t> </a:t>
            </a:r>
            <a:r>
              <a:rPr sz="2000" dirty="0">
                <a:latin typeface="+mj-lt"/>
                <a:cs typeface="Carlito"/>
              </a:rPr>
              <a:t>*</a:t>
            </a:r>
            <a:r>
              <a:rPr sz="2000" spc="-25" dirty="0">
                <a:latin typeface="+mj-lt"/>
                <a:cs typeface="Carlito"/>
              </a:rPr>
              <a:t> </a:t>
            </a:r>
            <a:r>
              <a:rPr sz="2000" dirty="0">
                <a:latin typeface="+mj-lt"/>
                <a:cs typeface="Carlito"/>
              </a:rPr>
              <a:t>b</a:t>
            </a:r>
            <a:r>
              <a:rPr sz="2025" baseline="16460" dirty="0">
                <a:latin typeface="+mj-lt"/>
                <a:cs typeface="Carlito"/>
              </a:rPr>
              <a:t>2</a:t>
            </a:r>
            <a:r>
              <a:rPr sz="2025" spc="-75" baseline="16460" dirty="0">
                <a:latin typeface="+mj-lt"/>
                <a:cs typeface="Carlito"/>
              </a:rPr>
              <a:t> </a:t>
            </a:r>
            <a:r>
              <a:rPr sz="2000" dirty="0">
                <a:latin typeface="+mj-lt"/>
                <a:cs typeface="Carlito"/>
              </a:rPr>
              <a:t>*</a:t>
            </a:r>
            <a:r>
              <a:rPr sz="2000" spc="55" dirty="0">
                <a:latin typeface="+mj-lt"/>
                <a:cs typeface="Carlito"/>
              </a:rPr>
              <a:t> </a:t>
            </a:r>
            <a:r>
              <a:rPr sz="2000" spc="-50" dirty="0">
                <a:latin typeface="+mj-lt"/>
                <a:cs typeface="Carlito"/>
              </a:rPr>
              <a:t>L</a:t>
            </a:r>
            <a:endParaRPr sz="2000" dirty="0">
              <a:latin typeface="+mj-lt"/>
              <a:cs typeface="Carlito"/>
            </a:endParaRPr>
          </a:p>
          <a:p>
            <a:pPr marR="6552565" algn="r">
              <a:lnSpc>
                <a:spcPts val="2395"/>
              </a:lnSpc>
            </a:pPr>
            <a:r>
              <a:rPr sz="2000" dirty="0">
                <a:latin typeface="+mj-lt"/>
                <a:cs typeface="Carlito"/>
              </a:rPr>
              <a:t>=</a:t>
            </a:r>
            <a:r>
              <a:rPr sz="2000" spc="-40" dirty="0">
                <a:latin typeface="+mj-lt"/>
                <a:cs typeface="Carlito"/>
              </a:rPr>
              <a:t> </a:t>
            </a:r>
            <a:r>
              <a:rPr sz="2000" spc="-10" dirty="0">
                <a:latin typeface="+mj-lt"/>
                <a:cs typeface="Carlito"/>
              </a:rPr>
              <a:t>1.51</a:t>
            </a:r>
            <a:r>
              <a:rPr sz="2000" spc="-95" dirty="0">
                <a:latin typeface="+mj-lt"/>
                <a:cs typeface="Carlito"/>
              </a:rPr>
              <a:t> </a:t>
            </a:r>
            <a:r>
              <a:rPr sz="2000" dirty="0">
                <a:latin typeface="+mj-lt"/>
                <a:cs typeface="Carlito"/>
              </a:rPr>
              <a:t>×</a:t>
            </a:r>
            <a:r>
              <a:rPr sz="2000" spc="-25" dirty="0">
                <a:latin typeface="+mj-lt"/>
                <a:cs typeface="Carlito"/>
              </a:rPr>
              <a:t> </a:t>
            </a:r>
            <a:r>
              <a:rPr sz="2000" spc="-10" dirty="0">
                <a:latin typeface="+mj-lt"/>
                <a:cs typeface="Carlito"/>
              </a:rPr>
              <a:t>10</a:t>
            </a:r>
            <a:r>
              <a:rPr sz="2025" spc="-15" baseline="16460" dirty="0">
                <a:latin typeface="+mj-lt"/>
                <a:cs typeface="Arial"/>
              </a:rPr>
              <a:t>−</a:t>
            </a:r>
            <a:r>
              <a:rPr sz="2025" spc="-15" baseline="16460" dirty="0">
                <a:latin typeface="+mj-lt"/>
                <a:cs typeface="Carlito"/>
              </a:rPr>
              <a:t>3</a:t>
            </a:r>
            <a:r>
              <a:rPr sz="2000" spc="-10" dirty="0">
                <a:latin typeface="+mj-lt"/>
                <a:cs typeface="Carlito"/>
              </a:rPr>
              <a:t>m</a:t>
            </a:r>
            <a:r>
              <a:rPr sz="2025" spc="-15" baseline="16460" dirty="0">
                <a:latin typeface="+mj-lt"/>
                <a:cs typeface="Carlito"/>
              </a:rPr>
              <a:t>3</a:t>
            </a:r>
            <a:endParaRPr sz="2025" baseline="16460" dirty="0">
              <a:latin typeface="+mj-lt"/>
              <a:cs typeface="Carlito"/>
            </a:endParaRPr>
          </a:p>
          <a:p>
            <a:pPr marL="50800">
              <a:lnSpc>
                <a:spcPct val="100000"/>
              </a:lnSpc>
              <a:spcBef>
                <a:spcPts val="10"/>
              </a:spcBef>
            </a:pPr>
            <a:r>
              <a:rPr sz="2000" spc="-100" dirty="0">
                <a:latin typeface="+mj-lt"/>
                <a:cs typeface="Carlito"/>
              </a:rPr>
              <a:t>We</a:t>
            </a:r>
            <a:r>
              <a:rPr sz="2000" spc="-120" dirty="0">
                <a:latin typeface="+mj-lt"/>
                <a:cs typeface="Carlito"/>
              </a:rPr>
              <a:t> </a:t>
            </a:r>
            <a:r>
              <a:rPr sz="2000" dirty="0">
                <a:latin typeface="+mj-lt"/>
                <a:cs typeface="Carlito"/>
              </a:rPr>
              <a:t>know</a:t>
            </a:r>
            <a:r>
              <a:rPr sz="2000" spc="-114" dirty="0">
                <a:latin typeface="+mj-lt"/>
                <a:cs typeface="Carlito"/>
              </a:rPr>
              <a:t> </a:t>
            </a:r>
            <a:r>
              <a:rPr sz="2000" dirty="0">
                <a:latin typeface="+mj-lt"/>
                <a:cs typeface="Carlito"/>
              </a:rPr>
              <a:t>that</a:t>
            </a:r>
            <a:r>
              <a:rPr sz="2000" spc="-55" dirty="0">
                <a:latin typeface="+mj-lt"/>
                <a:cs typeface="Carlito"/>
              </a:rPr>
              <a:t> </a:t>
            </a:r>
            <a:r>
              <a:rPr sz="2000" dirty="0">
                <a:latin typeface="+mj-lt"/>
                <a:cs typeface="Carlito"/>
              </a:rPr>
              <a:t>r</a:t>
            </a:r>
            <a:r>
              <a:rPr sz="2000" spc="-45" dirty="0">
                <a:latin typeface="+mj-lt"/>
                <a:cs typeface="Carlito"/>
              </a:rPr>
              <a:t> </a:t>
            </a:r>
            <a:r>
              <a:rPr sz="2000" dirty="0">
                <a:latin typeface="+mj-lt"/>
                <a:cs typeface="Carlito"/>
              </a:rPr>
              <a:t>=</a:t>
            </a:r>
            <a:r>
              <a:rPr sz="2000" spc="-50" dirty="0">
                <a:latin typeface="+mj-lt"/>
                <a:cs typeface="Carlito"/>
              </a:rPr>
              <a:t> </a:t>
            </a:r>
            <a:r>
              <a:rPr sz="2000" spc="-40" dirty="0">
                <a:latin typeface="+mj-lt"/>
                <a:cs typeface="Carlito"/>
              </a:rPr>
              <a:t>(V</a:t>
            </a:r>
            <a:r>
              <a:rPr sz="2025" spc="-60" baseline="-12345" dirty="0">
                <a:latin typeface="+mj-lt"/>
                <a:cs typeface="Carlito"/>
              </a:rPr>
              <a:t>d</a:t>
            </a:r>
            <a:r>
              <a:rPr sz="2025" spc="-165" baseline="-12345" dirty="0">
                <a:latin typeface="+mj-lt"/>
                <a:cs typeface="Carlito"/>
              </a:rPr>
              <a:t> </a:t>
            </a:r>
            <a:r>
              <a:rPr sz="2000" dirty="0">
                <a:latin typeface="+mj-lt"/>
                <a:cs typeface="Carlito"/>
              </a:rPr>
              <a:t>+</a:t>
            </a:r>
            <a:r>
              <a:rPr sz="2000" spc="-50" dirty="0">
                <a:latin typeface="+mj-lt"/>
                <a:cs typeface="Carlito"/>
              </a:rPr>
              <a:t> </a:t>
            </a:r>
            <a:r>
              <a:rPr sz="2000" dirty="0">
                <a:latin typeface="+mj-lt"/>
                <a:cs typeface="Carlito"/>
              </a:rPr>
              <a:t>V</a:t>
            </a:r>
            <a:r>
              <a:rPr sz="2025" baseline="-12345" dirty="0">
                <a:latin typeface="+mj-lt"/>
                <a:cs typeface="Carlito"/>
              </a:rPr>
              <a:t>c</a:t>
            </a:r>
            <a:r>
              <a:rPr sz="2000" dirty="0">
                <a:latin typeface="+mj-lt"/>
                <a:cs typeface="Carlito"/>
              </a:rPr>
              <a:t>)/</a:t>
            </a:r>
            <a:r>
              <a:rPr sz="2000" spc="5" dirty="0">
                <a:latin typeface="+mj-lt"/>
                <a:cs typeface="Carlito"/>
              </a:rPr>
              <a:t> </a:t>
            </a:r>
            <a:r>
              <a:rPr sz="2000" spc="-25" dirty="0">
                <a:latin typeface="+mj-lt"/>
                <a:cs typeface="Arial"/>
              </a:rPr>
              <a:t>V</a:t>
            </a:r>
            <a:r>
              <a:rPr sz="2025" spc="-37" baseline="-12345" dirty="0">
                <a:latin typeface="+mj-lt"/>
                <a:cs typeface="Arial"/>
              </a:rPr>
              <a:t>c</a:t>
            </a:r>
            <a:endParaRPr sz="2025" baseline="-12345" dirty="0">
              <a:latin typeface="+mj-lt"/>
              <a:cs typeface="Arial"/>
            </a:endParaRPr>
          </a:p>
          <a:p>
            <a:pPr marL="50800">
              <a:lnSpc>
                <a:spcPts val="2395"/>
              </a:lnSpc>
            </a:pPr>
            <a:r>
              <a:rPr sz="2000" dirty="0">
                <a:latin typeface="+mj-lt"/>
                <a:cs typeface="Carlito"/>
              </a:rPr>
              <a:t>The</a:t>
            </a:r>
            <a:r>
              <a:rPr sz="2000" spc="-65" dirty="0">
                <a:latin typeface="+mj-lt"/>
                <a:cs typeface="Carlito"/>
              </a:rPr>
              <a:t> </a:t>
            </a:r>
            <a:r>
              <a:rPr sz="2000" spc="-25" dirty="0">
                <a:latin typeface="+mj-lt"/>
                <a:cs typeface="Carlito"/>
              </a:rPr>
              <a:t>clearance</a:t>
            </a:r>
            <a:r>
              <a:rPr sz="2000" spc="-30" dirty="0">
                <a:latin typeface="+mj-lt"/>
                <a:cs typeface="Carlito"/>
              </a:rPr>
              <a:t> volume,</a:t>
            </a:r>
            <a:r>
              <a:rPr sz="2000" spc="-65" dirty="0">
                <a:latin typeface="+mj-lt"/>
                <a:cs typeface="Carlito"/>
              </a:rPr>
              <a:t> </a:t>
            </a:r>
            <a:r>
              <a:rPr sz="2000" dirty="0">
                <a:latin typeface="+mj-lt"/>
                <a:cs typeface="Arial"/>
              </a:rPr>
              <a:t>V</a:t>
            </a:r>
            <a:r>
              <a:rPr sz="2025" baseline="-12345" dirty="0">
                <a:latin typeface="+mj-lt"/>
                <a:cs typeface="Arial"/>
              </a:rPr>
              <a:t>c</a:t>
            </a:r>
            <a:r>
              <a:rPr sz="2025" spc="-82" baseline="-12345" dirty="0">
                <a:latin typeface="+mj-lt"/>
                <a:cs typeface="Arial"/>
              </a:rPr>
              <a:t> </a:t>
            </a:r>
            <a:r>
              <a:rPr sz="2000" dirty="0">
                <a:latin typeface="+mj-lt"/>
                <a:cs typeface="Carlito"/>
              </a:rPr>
              <a:t>=</a:t>
            </a:r>
            <a:r>
              <a:rPr sz="2000" spc="-55" dirty="0">
                <a:latin typeface="+mj-lt"/>
                <a:cs typeface="Carlito"/>
              </a:rPr>
              <a:t> </a:t>
            </a:r>
            <a:r>
              <a:rPr sz="2000" dirty="0">
                <a:latin typeface="+mj-lt"/>
                <a:cs typeface="Arial"/>
              </a:rPr>
              <a:t>V</a:t>
            </a:r>
            <a:r>
              <a:rPr sz="2025" baseline="-12345" dirty="0">
                <a:latin typeface="+mj-lt"/>
                <a:cs typeface="Arial"/>
              </a:rPr>
              <a:t>d</a:t>
            </a:r>
            <a:r>
              <a:rPr sz="2025" spc="-67" baseline="-12345" dirty="0">
                <a:latin typeface="+mj-lt"/>
                <a:cs typeface="Arial"/>
              </a:rPr>
              <a:t> </a:t>
            </a:r>
            <a:r>
              <a:rPr sz="2000" dirty="0">
                <a:latin typeface="+mj-lt"/>
                <a:cs typeface="Carlito"/>
              </a:rPr>
              <a:t>/(r</a:t>
            </a:r>
            <a:r>
              <a:rPr sz="2000" spc="-65" dirty="0">
                <a:latin typeface="+mj-lt"/>
                <a:cs typeface="Carlito"/>
              </a:rPr>
              <a:t> </a:t>
            </a:r>
            <a:r>
              <a:rPr sz="2000" spc="-25" dirty="0">
                <a:latin typeface="+mj-lt"/>
                <a:cs typeface="Arial"/>
              </a:rPr>
              <a:t>−</a:t>
            </a:r>
            <a:r>
              <a:rPr sz="2000" spc="-25" dirty="0">
                <a:latin typeface="+mj-lt"/>
                <a:cs typeface="Carlito"/>
              </a:rPr>
              <a:t>1)</a:t>
            </a:r>
            <a:endParaRPr sz="2000" dirty="0">
              <a:latin typeface="+mj-lt"/>
              <a:cs typeface="Carlito"/>
            </a:endParaRPr>
          </a:p>
          <a:p>
            <a:pPr marL="2736215">
              <a:lnSpc>
                <a:spcPts val="2395"/>
              </a:lnSpc>
            </a:pPr>
            <a:r>
              <a:rPr sz="2000" dirty="0">
                <a:latin typeface="+mj-lt"/>
                <a:cs typeface="Carlito"/>
              </a:rPr>
              <a:t>=</a:t>
            </a:r>
            <a:r>
              <a:rPr sz="2000" spc="-40" dirty="0">
                <a:latin typeface="+mj-lt"/>
                <a:cs typeface="Carlito"/>
              </a:rPr>
              <a:t> </a:t>
            </a:r>
            <a:r>
              <a:rPr sz="2000" spc="-10" dirty="0">
                <a:latin typeface="+mj-lt"/>
                <a:cs typeface="Carlito"/>
              </a:rPr>
              <a:t>1.89</a:t>
            </a:r>
            <a:r>
              <a:rPr sz="2000" spc="-90" dirty="0">
                <a:latin typeface="+mj-lt"/>
                <a:cs typeface="Carlito"/>
              </a:rPr>
              <a:t> </a:t>
            </a:r>
            <a:r>
              <a:rPr sz="2000" dirty="0">
                <a:latin typeface="+mj-lt"/>
                <a:cs typeface="Carlito"/>
              </a:rPr>
              <a:t>×</a:t>
            </a:r>
            <a:r>
              <a:rPr sz="2000" spc="-15" dirty="0">
                <a:latin typeface="+mj-lt"/>
                <a:cs typeface="Carlito"/>
              </a:rPr>
              <a:t> </a:t>
            </a:r>
            <a:r>
              <a:rPr sz="2000" dirty="0">
                <a:latin typeface="+mj-lt"/>
                <a:cs typeface="Carlito"/>
              </a:rPr>
              <a:t>10</a:t>
            </a:r>
            <a:r>
              <a:rPr sz="1950" baseline="25641" dirty="0">
                <a:latin typeface="+mj-lt"/>
                <a:cs typeface="Carlito"/>
              </a:rPr>
              <a:t>-4</a:t>
            </a:r>
            <a:r>
              <a:rPr sz="1950" spc="-195" baseline="25641" dirty="0">
                <a:latin typeface="+mj-lt"/>
                <a:cs typeface="Carlito"/>
              </a:rPr>
              <a:t> </a:t>
            </a:r>
            <a:r>
              <a:rPr sz="2000" spc="-25" dirty="0">
                <a:latin typeface="+mj-lt"/>
                <a:cs typeface="Carlito"/>
              </a:rPr>
              <a:t>m</a:t>
            </a:r>
            <a:r>
              <a:rPr sz="2025" spc="-37" baseline="16460" dirty="0">
                <a:latin typeface="+mj-lt"/>
                <a:cs typeface="Carlito"/>
              </a:rPr>
              <a:t>3</a:t>
            </a:r>
            <a:endParaRPr sz="2025" baseline="16460" dirty="0">
              <a:latin typeface="+mj-lt"/>
              <a:cs typeface="Carlito"/>
            </a:endParaRPr>
          </a:p>
          <a:p>
            <a:pPr marL="52069">
              <a:lnSpc>
                <a:spcPct val="100000"/>
              </a:lnSpc>
              <a:spcBef>
                <a:spcPts val="95"/>
              </a:spcBef>
            </a:pPr>
            <a:r>
              <a:rPr sz="2000" dirty="0">
                <a:latin typeface="+mj-lt"/>
                <a:cs typeface="Carlito"/>
              </a:rPr>
              <a:t>U</a:t>
            </a:r>
            <a:r>
              <a:rPr sz="2025" baseline="-12345" dirty="0">
                <a:latin typeface="+mj-lt"/>
                <a:cs typeface="Carlito"/>
              </a:rPr>
              <a:t>p</a:t>
            </a:r>
            <a:r>
              <a:rPr sz="2025" spc="-89" baseline="-12345" dirty="0">
                <a:latin typeface="+mj-lt"/>
                <a:cs typeface="Carlito"/>
              </a:rPr>
              <a:t> </a:t>
            </a:r>
            <a:r>
              <a:rPr sz="2000" dirty="0">
                <a:latin typeface="+mj-lt"/>
                <a:cs typeface="Carlito"/>
              </a:rPr>
              <a:t>=</a:t>
            </a:r>
            <a:r>
              <a:rPr sz="2000" spc="-20" dirty="0">
                <a:latin typeface="+mj-lt"/>
                <a:cs typeface="Carlito"/>
              </a:rPr>
              <a:t> </a:t>
            </a:r>
            <a:r>
              <a:rPr sz="2000" dirty="0">
                <a:latin typeface="+mj-lt"/>
                <a:cs typeface="Carlito"/>
              </a:rPr>
              <a:t>2NL/60</a:t>
            </a:r>
            <a:r>
              <a:rPr sz="2000" spc="-100" dirty="0">
                <a:latin typeface="+mj-lt"/>
                <a:cs typeface="Carlito"/>
              </a:rPr>
              <a:t> </a:t>
            </a:r>
            <a:r>
              <a:rPr sz="2000" dirty="0">
                <a:latin typeface="+mj-lt"/>
                <a:cs typeface="Carlito"/>
              </a:rPr>
              <a:t>=</a:t>
            </a:r>
            <a:r>
              <a:rPr sz="2000" spc="-20" dirty="0">
                <a:latin typeface="+mj-lt"/>
                <a:cs typeface="Carlito"/>
              </a:rPr>
              <a:t> </a:t>
            </a:r>
            <a:r>
              <a:rPr sz="2000" dirty="0">
                <a:latin typeface="+mj-lt"/>
                <a:cs typeface="Carlito"/>
              </a:rPr>
              <a:t>2</a:t>
            </a:r>
            <a:r>
              <a:rPr sz="2000" spc="-25" dirty="0">
                <a:latin typeface="+mj-lt"/>
                <a:cs typeface="Carlito"/>
              </a:rPr>
              <a:t> </a:t>
            </a:r>
            <a:r>
              <a:rPr sz="2000" dirty="0">
                <a:latin typeface="+mj-lt"/>
                <a:cs typeface="Carlito"/>
              </a:rPr>
              <a:t>*</a:t>
            </a:r>
            <a:r>
              <a:rPr sz="2000" spc="-30" dirty="0">
                <a:latin typeface="+mj-lt"/>
                <a:cs typeface="Carlito"/>
              </a:rPr>
              <a:t> </a:t>
            </a:r>
            <a:r>
              <a:rPr sz="2000" spc="-10" dirty="0">
                <a:latin typeface="+mj-lt"/>
                <a:cs typeface="Carlito"/>
              </a:rPr>
              <a:t>(2100/60)</a:t>
            </a:r>
            <a:r>
              <a:rPr sz="2000" spc="-114" dirty="0">
                <a:latin typeface="+mj-lt"/>
                <a:cs typeface="Carlito"/>
              </a:rPr>
              <a:t> </a:t>
            </a:r>
            <a:r>
              <a:rPr sz="2000" dirty="0">
                <a:latin typeface="+mj-lt"/>
                <a:cs typeface="Carlito"/>
              </a:rPr>
              <a:t>*</a:t>
            </a:r>
            <a:r>
              <a:rPr sz="2000" spc="-30" dirty="0">
                <a:latin typeface="+mj-lt"/>
                <a:cs typeface="Carlito"/>
              </a:rPr>
              <a:t> </a:t>
            </a:r>
            <a:r>
              <a:rPr sz="2000" spc="-10" dirty="0">
                <a:latin typeface="+mj-lt"/>
                <a:cs typeface="Carlito"/>
              </a:rPr>
              <a:t>0.127</a:t>
            </a:r>
            <a:r>
              <a:rPr sz="2000" spc="-95" dirty="0">
                <a:latin typeface="+mj-lt"/>
                <a:cs typeface="Carlito"/>
              </a:rPr>
              <a:t> </a:t>
            </a:r>
            <a:r>
              <a:rPr sz="2000" spc="-10" dirty="0">
                <a:latin typeface="+mj-lt"/>
                <a:cs typeface="Carlito"/>
              </a:rPr>
              <a:t>=8.89</a:t>
            </a:r>
            <a:r>
              <a:rPr sz="2000" spc="-70" dirty="0">
                <a:latin typeface="+mj-lt"/>
                <a:cs typeface="Carlito"/>
              </a:rPr>
              <a:t> </a:t>
            </a:r>
            <a:r>
              <a:rPr sz="2000" spc="-25" dirty="0">
                <a:latin typeface="+mj-lt"/>
                <a:cs typeface="Carlito"/>
              </a:rPr>
              <a:t>m/s</a:t>
            </a:r>
            <a:endParaRPr sz="2000" dirty="0">
              <a:latin typeface="+mj-lt"/>
              <a:cs typeface="Carli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4738115"/>
            <a:ext cx="381000" cy="384046"/>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3483610" algn="l"/>
                <a:tab pos="9156700" algn="l"/>
              </a:tabLst>
            </a:pPr>
            <a:r>
              <a:rPr dirty="0">
                <a:latin typeface="+mj-lt"/>
              </a:rPr>
              <a:t>	</a:t>
            </a:r>
            <a:r>
              <a:rPr spc="-40" dirty="0">
                <a:latin typeface="+mj-lt"/>
              </a:rPr>
              <a:t>Problem</a:t>
            </a:r>
            <a:r>
              <a:rPr spc="-165" dirty="0">
                <a:latin typeface="+mj-lt"/>
              </a:rPr>
              <a:t> </a:t>
            </a:r>
            <a:r>
              <a:rPr spc="-50" dirty="0">
                <a:latin typeface="+mj-lt"/>
              </a:rPr>
              <a:t>2</a:t>
            </a:r>
            <a:r>
              <a:rPr dirty="0">
                <a:latin typeface="+mj-lt"/>
              </a:rPr>
              <a:t>	</a:t>
            </a:r>
          </a:p>
        </p:txBody>
      </p:sp>
      <p:sp>
        <p:nvSpPr>
          <p:cNvPr id="5" name="object 5"/>
          <p:cNvSpPr txBox="1">
            <a:spLocks noGrp="1"/>
          </p:cNvSpPr>
          <p:nvPr>
            <p:ph type="ftr" sz="quarter" idx="5"/>
          </p:nvPr>
        </p:nvSpPr>
        <p:spPr>
          <a:xfrm>
            <a:off x="4284978" y="4915611"/>
            <a:ext cx="668021" cy="156068"/>
          </a:xfrm>
          <a:prstGeom prst="rect">
            <a:avLst/>
          </a:prstGeom>
        </p:spPr>
        <p:txBody>
          <a:bodyPr vert="horz" wrap="square" lIns="0" tIns="0" rIns="0" bIns="0" rtlCol="0">
            <a:spAutoFit/>
          </a:bodyPr>
          <a:lstStyle/>
          <a:p>
            <a:pPr marL="12700">
              <a:lnSpc>
                <a:spcPts val="1240"/>
              </a:lnSpc>
            </a:pPr>
            <a:r>
              <a:rPr lang="en-US" b="0" spc="60">
                <a:latin typeface="+mj-lt"/>
              </a:rPr>
              <a:t>ME 165</a:t>
            </a:r>
            <a:endParaRPr b="0" spc="30" dirty="0">
              <a:latin typeface="+mj-lt"/>
            </a:endParaRPr>
          </a:p>
        </p:txBody>
      </p:sp>
      <p:sp>
        <p:nvSpPr>
          <p:cNvPr id="6" name="object 6"/>
          <p:cNvSpPr txBox="1">
            <a:spLocks noGrp="1"/>
          </p:cNvSpPr>
          <p:nvPr>
            <p:ph type="sldNum" sz="quarter" idx="7"/>
          </p:nvPr>
        </p:nvSpPr>
        <p:spPr>
          <a:xfrm>
            <a:off x="8707501" y="4915611"/>
            <a:ext cx="245109" cy="156068"/>
          </a:xfrm>
          <a:prstGeom prst="rect">
            <a:avLst/>
          </a:prstGeom>
        </p:spPr>
        <p:txBody>
          <a:bodyPr vert="horz" wrap="square" lIns="0" tIns="0" rIns="0" bIns="0" rtlCol="0">
            <a:spAutoFit/>
          </a:bodyPr>
          <a:lstStyle/>
          <a:p>
            <a:pPr marL="38100">
              <a:lnSpc>
                <a:spcPts val="1240"/>
              </a:lnSpc>
            </a:pPr>
            <a:fld id="{81D60167-4931-47E6-BA6A-407CBD079E47}" type="slidenum">
              <a:rPr spc="-25" dirty="0">
                <a:latin typeface="+mj-lt"/>
              </a:rPr>
              <a:t>8</a:t>
            </a:fld>
            <a:endParaRPr spc="-25" dirty="0">
              <a:latin typeface="+mj-lt"/>
            </a:endParaRPr>
          </a:p>
        </p:txBody>
      </p:sp>
      <p:sp>
        <p:nvSpPr>
          <p:cNvPr id="4" name="object 4"/>
          <p:cNvSpPr txBox="1"/>
          <p:nvPr/>
        </p:nvSpPr>
        <p:spPr>
          <a:xfrm>
            <a:off x="343103" y="823721"/>
            <a:ext cx="8509635" cy="4172585"/>
          </a:xfrm>
          <a:prstGeom prst="rect">
            <a:avLst/>
          </a:prstGeom>
        </p:spPr>
        <p:txBody>
          <a:bodyPr vert="horz" wrap="square" lIns="0" tIns="13335" rIns="0" bIns="0" rtlCol="0">
            <a:spAutoFit/>
          </a:bodyPr>
          <a:lstStyle/>
          <a:p>
            <a:pPr marL="63500" marR="30480" algn="just">
              <a:lnSpc>
                <a:spcPct val="100000"/>
              </a:lnSpc>
              <a:spcBef>
                <a:spcPts val="105"/>
              </a:spcBef>
            </a:pPr>
            <a:r>
              <a:rPr sz="2000" dirty="0">
                <a:latin typeface="+mj-lt"/>
                <a:cs typeface="Carlito"/>
              </a:rPr>
              <a:t>A</a:t>
            </a:r>
            <a:r>
              <a:rPr sz="2000" spc="140" dirty="0">
                <a:latin typeface="+mj-lt"/>
                <a:cs typeface="Carlito"/>
              </a:rPr>
              <a:t> </a:t>
            </a:r>
            <a:r>
              <a:rPr sz="2000" spc="-35" dirty="0">
                <a:latin typeface="+mj-lt"/>
                <a:cs typeface="Carlito"/>
              </a:rPr>
              <a:t>three-</a:t>
            </a:r>
            <a:r>
              <a:rPr sz="2000" dirty="0">
                <a:latin typeface="+mj-lt"/>
                <a:cs typeface="Carlito"/>
              </a:rPr>
              <a:t>liter</a:t>
            </a:r>
            <a:r>
              <a:rPr sz="2000" spc="120" dirty="0">
                <a:latin typeface="+mj-lt"/>
                <a:cs typeface="Carlito"/>
              </a:rPr>
              <a:t> </a:t>
            </a:r>
            <a:r>
              <a:rPr sz="2000" dirty="0">
                <a:latin typeface="+mj-lt"/>
                <a:cs typeface="Carlito"/>
              </a:rPr>
              <a:t>SI</a:t>
            </a:r>
            <a:r>
              <a:rPr sz="2000" spc="125" dirty="0">
                <a:latin typeface="+mj-lt"/>
                <a:cs typeface="Carlito"/>
              </a:rPr>
              <a:t> </a:t>
            </a:r>
            <a:r>
              <a:rPr sz="2000" dirty="0">
                <a:latin typeface="+mj-lt"/>
                <a:cs typeface="Carlito"/>
              </a:rPr>
              <a:t>V6</a:t>
            </a:r>
            <a:r>
              <a:rPr sz="2000" spc="135" dirty="0">
                <a:latin typeface="+mj-lt"/>
                <a:cs typeface="Carlito"/>
              </a:rPr>
              <a:t> </a:t>
            </a:r>
            <a:r>
              <a:rPr sz="2000" dirty="0">
                <a:latin typeface="+mj-lt"/>
                <a:cs typeface="Carlito"/>
              </a:rPr>
              <a:t>engine</a:t>
            </a:r>
            <a:r>
              <a:rPr sz="2000" spc="120" dirty="0">
                <a:latin typeface="+mj-lt"/>
                <a:cs typeface="Carlito"/>
              </a:rPr>
              <a:t> </a:t>
            </a:r>
            <a:r>
              <a:rPr sz="2000" dirty="0">
                <a:latin typeface="+mj-lt"/>
                <a:cs typeface="Carlito"/>
              </a:rPr>
              <a:t>that</a:t>
            </a:r>
            <a:r>
              <a:rPr sz="2000" spc="140" dirty="0">
                <a:latin typeface="+mj-lt"/>
                <a:cs typeface="Carlito"/>
              </a:rPr>
              <a:t> </a:t>
            </a:r>
            <a:r>
              <a:rPr sz="2000" spc="-10" dirty="0">
                <a:latin typeface="+mj-lt"/>
                <a:cs typeface="Carlito"/>
              </a:rPr>
              <a:t>operates</a:t>
            </a:r>
            <a:r>
              <a:rPr sz="2000" spc="110" dirty="0">
                <a:latin typeface="+mj-lt"/>
                <a:cs typeface="Carlito"/>
              </a:rPr>
              <a:t> </a:t>
            </a:r>
            <a:r>
              <a:rPr sz="2000" dirty="0">
                <a:latin typeface="+mj-lt"/>
                <a:cs typeface="Carlito"/>
              </a:rPr>
              <a:t>on</a:t>
            </a:r>
            <a:r>
              <a:rPr sz="2000" spc="120" dirty="0">
                <a:latin typeface="+mj-lt"/>
                <a:cs typeface="Carlito"/>
              </a:rPr>
              <a:t> </a:t>
            </a:r>
            <a:r>
              <a:rPr sz="2000" dirty="0">
                <a:latin typeface="+mj-lt"/>
                <a:cs typeface="Carlito"/>
              </a:rPr>
              <a:t>a</a:t>
            </a:r>
            <a:r>
              <a:rPr sz="2000" spc="135" dirty="0">
                <a:latin typeface="+mj-lt"/>
                <a:cs typeface="Carlito"/>
              </a:rPr>
              <a:t> </a:t>
            </a:r>
            <a:r>
              <a:rPr sz="2000" spc="-60" dirty="0">
                <a:latin typeface="+mj-lt"/>
                <a:cs typeface="Carlito"/>
              </a:rPr>
              <a:t>four-</a:t>
            </a:r>
            <a:r>
              <a:rPr sz="2000" spc="-25" dirty="0">
                <a:latin typeface="+mj-lt"/>
                <a:cs typeface="Carlito"/>
              </a:rPr>
              <a:t>stroke</a:t>
            </a:r>
            <a:r>
              <a:rPr sz="2000" spc="100" dirty="0">
                <a:latin typeface="+mj-lt"/>
                <a:cs typeface="Carlito"/>
              </a:rPr>
              <a:t> </a:t>
            </a:r>
            <a:r>
              <a:rPr sz="2000" dirty="0">
                <a:latin typeface="+mj-lt"/>
                <a:cs typeface="Carlito"/>
              </a:rPr>
              <a:t>cycle</a:t>
            </a:r>
            <a:r>
              <a:rPr sz="2000" spc="120" dirty="0">
                <a:latin typeface="+mj-lt"/>
                <a:cs typeface="Carlito"/>
              </a:rPr>
              <a:t> </a:t>
            </a:r>
            <a:r>
              <a:rPr sz="2000" dirty="0">
                <a:latin typeface="+mj-lt"/>
                <a:cs typeface="Carlito"/>
              </a:rPr>
              <a:t>at</a:t>
            </a:r>
            <a:r>
              <a:rPr sz="2000" spc="110" dirty="0">
                <a:latin typeface="+mj-lt"/>
                <a:cs typeface="Carlito"/>
              </a:rPr>
              <a:t> </a:t>
            </a:r>
            <a:r>
              <a:rPr sz="2000" dirty="0">
                <a:latin typeface="+mj-lt"/>
                <a:cs typeface="Carlito"/>
              </a:rPr>
              <a:t>3600</a:t>
            </a:r>
            <a:r>
              <a:rPr sz="2000" spc="120" dirty="0">
                <a:latin typeface="+mj-lt"/>
                <a:cs typeface="Carlito"/>
              </a:rPr>
              <a:t> </a:t>
            </a:r>
            <a:r>
              <a:rPr sz="2000" dirty="0">
                <a:latin typeface="+mj-lt"/>
                <a:cs typeface="Carlito"/>
              </a:rPr>
              <a:t>RPM.</a:t>
            </a:r>
            <a:r>
              <a:rPr sz="2000" spc="114" dirty="0">
                <a:latin typeface="+mj-lt"/>
                <a:cs typeface="Carlito"/>
              </a:rPr>
              <a:t> </a:t>
            </a:r>
            <a:r>
              <a:rPr sz="2000" spc="-25" dirty="0">
                <a:latin typeface="+mj-lt"/>
                <a:cs typeface="Carlito"/>
              </a:rPr>
              <a:t>The </a:t>
            </a:r>
            <a:r>
              <a:rPr sz="2000" dirty="0">
                <a:latin typeface="+mj-lt"/>
                <a:cs typeface="Carlito"/>
              </a:rPr>
              <a:t>compression</a:t>
            </a:r>
            <a:r>
              <a:rPr sz="2000" spc="114" dirty="0">
                <a:latin typeface="+mj-lt"/>
                <a:cs typeface="Carlito"/>
              </a:rPr>
              <a:t> </a:t>
            </a:r>
            <a:r>
              <a:rPr sz="2000" dirty="0">
                <a:latin typeface="+mj-lt"/>
                <a:cs typeface="Carlito"/>
              </a:rPr>
              <a:t>ratio</a:t>
            </a:r>
            <a:r>
              <a:rPr sz="2000" spc="95" dirty="0">
                <a:latin typeface="+mj-lt"/>
                <a:cs typeface="Carlito"/>
              </a:rPr>
              <a:t> </a:t>
            </a:r>
            <a:r>
              <a:rPr sz="2000" dirty="0">
                <a:latin typeface="+mj-lt"/>
                <a:cs typeface="Carlito"/>
              </a:rPr>
              <a:t>is</a:t>
            </a:r>
            <a:r>
              <a:rPr sz="2000" spc="130" dirty="0">
                <a:latin typeface="+mj-lt"/>
                <a:cs typeface="Carlito"/>
              </a:rPr>
              <a:t> </a:t>
            </a:r>
            <a:r>
              <a:rPr sz="2000" dirty="0">
                <a:latin typeface="+mj-lt"/>
                <a:cs typeface="Carlito"/>
              </a:rPr>
              <a:t>9.5,</a:t>
            </a:r>
            <a:r>
              <a:rPr sz="2000" spc="110" dirty="0">
                <a:latin typeface="+mj-lt"/>
                <a:cs typeface="Carlito"/>
              </a:rPr>
              <a:t> </a:t>
            </a:r>
            <a:r>
              <a:rPr sz="2000" dirty="0">
                <a:latin typeface="+mj-lt"/>
                <a:cs typeface="Carlito"/>
              </a:rPr>
              <a:t>length</a:t>
            </a:r>
            <a:r>
              <a:rPr sz="2000" spc="100" dirty="0">
                <a:latin typeface="+mj-lt"/>
                <a:cs typeface="Carlito"/>
              </a:rPr>
              <a:t> </a:t>
            </a:r>
            <a:r>
              <a:rPr sz="2000" dirty="0">
                <a:latin typeface="+mj-lt"/>
                <a:cs typeface="Carlito"/>
              </a:rPr>
              <a:t>of</a:t>
            </a:r>
            <a:r>
              <a:rPr sz="2000" spc="120" dirty="0">
                <a:latin typeface="+mj-lt"/>
                <a:cs typeface="Carlito"/>
              </a:rPr>
              <a:t> </a:t>
            </a:r>
            <a:r>
              <a:rPr sz="2000" dirty="0">
                <a:latin typeface="+mj-lt"/>
                <a:cs typeface="Carlito"/>
              </a:rPr>
              <a:t>the</a:t>
            </a:r>
            <a:r>
              <a:rPr sz="2000" spc="125" dirty="0">
                <a:latin typeface="+mj-lt"/>
                <a:cs typeface="Carlito"/>
              </a:rPr>
              <a:t> </a:t>
            </a:r>
            <a:r>
              <a:rPr sz="2000" dirty="0">
                <a:latin typeface="+mj-lt"/>
                <a:cs typeface="Carlito"/>
              </a:rPr>
              <a:t>connecting</a:t>
            </a:r>
            <a:r>
              <a:rPr sz="2000" spc="114" dirty="0">
                <a:latin typeface="+mj-lt"/>
                <a:cs typeface="Carlito"/>
              </a:rPr>
              <a:t> </a:t>
            </a:r>
            <a:r>
              <a:rPr sz="2000" dirty="0">
                <a:latin typeface="+mj-lt"/>
                <a:cs typeface="Carlito"/>
              </a:rPr>
              <a:t>rods</a:t>
            </a:r>
            <a:r>
              <a:rPr sz="2000" spc="105" dirty="0">
                <a:latin typeface="+mj-lt"/>
                <a:cs typeface="Carlito"/>
              </a:rPr>
              <a:t> </a:t>
            </a:r>
            <a:r>
              <a:rPr sz="2000" dirty="0">
                <a:latin typeface="+mj-lt"/>
                <a:cs typeface="Carlito"/>
              </a:rPr>
              <a:t>is</a:t>
            </a:r>
            <a:r>
              <a:rPr sz="2000" spc="135" dirty="0">
                <a:latin typeface="+mj-lt"/>
                <a:cs typeface="Carlito"/>
              </a:rPr>
              <a:t> </a:t>
            </a:r>
            <a:r>
              <a:rPr sz="2000" dirty="0">
                <a:latin typeface="+mj-lt"/>
                <a:cs typeface="Carlito"/>
              </a:rPr>
              <a:t>16.6</a:t>
            </a:r>
            <a:r>
              <a:rPr sz="2000" spc="125" dirty="0">
                <a:latin typeface="+mj-lt"/>
                <a:cs typeface="Carlito"/>
              </a:rPr>
              <a:t> </a:t>
            </a:r>
            <a:r>
              <a:rPr sz="2000" dirty="0">
                <a:latin typeface="+mj-lt"/>
                <a:cs typeface="Carlito"/>
              </a:rPr>
              <a:t>cm,</a:t>
            </a:r>
            <a:r>
              <a:rPr sz="2000" spc="114" dirty="0">
                <a:latin typeface="+mj-lt"/>
                <a:cs typeface="Carlito"/>
              </a:rPr>
              <a:t> </a:t>
            </a:r>
            <a:r>
              <a:rPr sz="2000" dirty="0">
                <a:latin typeface="+mj-lt"/>
                <a:cs typeface="Carlito"/>
              </a:rPr>
              <a:t>the</a:t>
            </a:r>
            <a:r>
              <a:rPr sz="2000" spc="120" dirty="0">
                <a:latin typeface="+mj-lt"/>
                <a:cs typeface="Carlito"/>
              </a:rPr>
              <a:t> </a:t>
            </a:r>
            <a:r>
              <a:rPr sz="2000" dirty="0">
                <a:latin typeface="+mj-lt"/>
                <a:cs typeface="Carlito"/>
              </a:rPr>
              <a:t>engine</a:t>
            </a:r>
            <a:r>
              <a:rPr sz="2000" spc="120" dirty="0">
                <a:latin typeface="+mj-lt"/>
                <a:cs typeface="Carlito"/>
              </a:rPr>
              <a:t> </a:t>
            </a:r>
            <a:r>
              <a:rPr sz="2000" spc="-25" dirty="0">
                <a:latin typeface="+mj-lt"/>
                <a:cs typeface="Carlito"/>
              </a:rPr>
              <a:t>is </a:t>
            </a:r>
            <a:r>
              <a:rPr sz="2000" spc="-20" dirty="0">
                <a:latin typeface="+mj-lt"/>
                <a:cs typeface="Carlito"/>
              </a:rPr>
              <a:t>square</a:t>
            </a:r>
            <a:r>
              <a:rPr sz="2000" spc="-85" dirty="0">
                <a:latin typeface="+mj-lt"/>
                <a:cs typeface="Carlito"/>
              </a:rPr>
              <a:t> </a:t>
            </a:r>
            <a:r>
              <a:rPr sz="2000" dirty="0">
                <a:latin typeface="+mj-lt"/>
                <a:cs typeface="Carlito"/>
              </a:rPr>
              <a:t>(B=L) </a:t>
            </a:r>
            <a:r>
              <a:rPr sz="2000" spc="-10" dirty="0">
                <a:latin typeface="+mj-lt"/>
                <a:cs typeface="Carlito"/>
              </a:rPr>
              <a:t>Calculate:</a:t>
            </a:r>
            <a:endParaRPr sz="2000" dirty="0">
              <a:latin typeface="+mj-lt"/>
              <a:cs typeface="Carlito"/>
            </a:endParaRPr>
          </a:p>
          <a:p>
            <a:pPr marL="314325" indent="-252729">
              <a:lnSpc>
                <a:spcPct val="100000"/>
              </a:lnSpc>
              <a:buAutoNum type="alphaLcParenR"/>
              <a:tabLst>
                <a:tab pos="314325" algn="l"/>
              </a:tabLst>
            </a:pPr>
            <a:r>
              <a:rPr sz="2000" spc="-10" dirty="0">
                <a:latin typeface="+mj-lt"/>
                <a:cs typeface="Carlito"/>
              </a:rPr>
              <a:t>Cylinder</a:t>
            </a:r>
            <a:r>
              <a:rPr sz="2000" spc="-125" dirty="0">
                <a:latin typeface="+mj-lt"/>
                <a:cs typeface="Carlito"/>
              </a:rPr>
              <a:t> </a:t>
            </a:r>
            <a:r>
              <a:rPr sz="2000" spc="-20" dirty="0">
                <a:latin typeface="+mj-lt"/>
                <a:cs typeface="Carlito"/>
              </a:rPr>
              <a:t>bore</a:t>
            </a:r>
            <a:endParaRPr sz="2000" dirty="0">
              <a:latin typeface="+mj-lt"/>
              <a:cs typeface="Carlito"/>
            </a:endParaRPr>
          </a:p>
          <a:p>
            <a:pPr marL="325755" indent="-264160">
              <a:lnSpc>
                <a:spcPct val="100000"/>
              </a:lnSpc>
              <a:buAutoNum type="alphaLcParenR"/>
              <a:tabLst>
                <a:tab pos="325755" algn="l"/>
              </a:tabLst>
            </a:pPr>
            <a:r>
              <a:rPr sz="2000" spc="-60" dirty="0">
                <a:latin typeface="+mj-lt"/>
                <a:cs typeface="Carlito"/>
              </a:rPr>
              <a:t>Stroke</a:t>
            </a:r>
            <a:r>
              <a:rPr sz="2000" spc="-85" dirty="0">
                <a:latin typeface="+mj-lt"/>
                <a:cs typeface="Carlito"/>
              </a:rPr>
              <a:t> </a:t>
            </a:r>
            <a:r>
              <a:rPr sz="2000" spc="-10" dirty="0">
                <a:latin typeface="+mj-lt"/>
                <a:cs typeface="Carlito"/>
              </a:rPr>
              <a:t>length</a:t>
            </a:r>
            <a:endParaRPr sz="2000" dirty="0">
              <a:latin typeface="+mj-lt"/>
              <a:cs typeface="Carlito"/>
            </a:endParaRPr>
          </a:p>
          <a:p>
            <a:pPr marL="302260" indent="-240665">
              <a:lnSpc>
                <a:spcPct val="100000"/>
              </a:lnSpc>
              <a:buAutoNum type="alphaLcParenR"/>
              <a:tabLst>
                <a:tab pos="302260" algn="l"/>
              </a:tabLst>
            </a:pPr>
            <a:r>
              <a:rPr sz="2000" spc="-75" dirty="0">
                <a:latin typeface="+mj-lt"/>
                <a:cs typeface="Carlito"/>
              </a:rPr>
              <a:t>Average</a:t>
            </a:r>
            <a:r>
              <a:rPr sz="2000" spc="-120" dirty="0">
                <a:latin typeface="+mj-lt"/>
                <a:cs typeface="Carlito"/>
              </a:rPr>
              <a:t> </a:t>
            </a:r>
            <a:r>
              <a:rPr sz="2000" spc="-10" dirty="0">
                <a:latin typeface="+mj-lt"/>
                <a:cs typeface="Carlito"/>
              </a:rPr>
              <a:t>piston</a:t>
            </a:r>
            <a:r>
              <a:rPr sz="2000" spc="-20" dirty="0">
                <a:latin typeface="+mj-lt"/>
                <a:cs typeface="Carlito"/>
              </a:rPr>
              <a:t> </a:t>
            </a:r>
            <a:r>
              <a:rPr sz="2000" spc="-10" dirty="0">
                <a:latin typeface="+mj-lt"/>
                <a:cs typeface="Carlito"/>
              </a:rPr>
              <a:t>speed</a:t>
            </a:r>
            <a:endParaRPr sz="2000" dirty="0">
              <a:latin typeface="+mj-lt"/>
              <a:cs typeface="Carlito"/>
            </a:endParaRPr>
          </a:p>
          <a:p>
            <a:pPr marL="325755" indent="-264160">
              <a:lnSpc>
                <a:spcPct val="100000"/>
              </a:lnSpc>
              <a:buAutoNum type="alphaLcParenR"/>
              <a:tabLst>
                <a:tab pos="325755" algn="l"/>
              </a:tabLst>
            </a:pPr>
            <a:r>
              <a:rPr sz="2000" spc="-30" dirty="0">
                <a:latin typeface="+mj-lt"/>
                <a:cs typeface="Carlito"/>
              </a:rPr>
              <a:t>Clearance</a:t>
            </a:r>
            <a:r>
              <a:rPr sz="2000" spc="-95" dirty="0">
                <a:latin typeface="+mj-lt"/>
                <a:cs typeface="Carlito"/>
              </a:rPr>
              <a:t> </a:t>
            </a:r>
            <a:r>
              <a:rPr sz="2000" spc="-20" dirty="0">
                <a:latin typeface="+mj-lt"/>
                <a:cs typeface="Carlito"/>
              </a:rPr>
              <a:t>volume</a:t>
            </a:r>
            <a:r>
              <a:rPr sz="2000" spc="-70" dirty="0">
                <a:latin typeface="+mj-lt"/>
                <a:cs typeface="Carlito"/>
              </a:rPr>
              <a:t> </a:t>
            </a:r>
            <a:r>
              <a:rPr sz="2000" dirty="0">
                <a:latin typeface="+mj-lt"/>
                <a:cs typeface="Carlito"/>
              </a:rPr>
              <a:t>of</a:t>
            </a:r>
            <a:r>
              <a:rPr sz="2000" spc="-30" dirty="0">
                <a:latin typeface="+mj-lt"/>
                <a:cs typeface="Carlito"/>
              </a:rPr>
              <a:t> </a:t>
            </a:r>
            <a:r>
              <a:rPr sz="2000" dirty="0">
                <a:latin typeface="+mj-lt"/>
                <a:cs typeface="Carlito"/>
              </a:rPr>
              <a:t>one</a:t>
            </a:r>
            <a:r>
              <a:rPr sz="2000" spc="55" dirty="0">
                <a:latin typeface="+mj-lt"/>
                <a:cs typeface="Carlito"/>
              </a:rPr>
              <a:t> </a:t>
            </a:r>
            <a:r>
              <a:rPr sz="2000" spc="-10" dirty="0">
                <a:latin typeface="+mj-lt"/>
                <a:cs typeface="Carlito"/>
              </a:rPr>
              <a:t>cylinder</a:t>
            </a:r>
            <a:endParaRPr sz="2000" dirty="0">
              <a:latin typeface="+mj-lt"/>
              <a:cs typeface="Carlito"/>
            </a:endParaRPr>
          </a:p>
          <a:p>
            <a:pPr marL="63500" marR="3644265">
              <a:lnSpc>
                <a:spcPct val="100000"/>
              </a:lnSpc>
              <a:spcBef>
                <a:spcPts val="2340"/>
              </a:spcBef>
            </a:pPr>
            <a:r>
              <a:rPr sz="2000" b="1" spc="-10" dirty="0">
                <a:latin typeface="+mj-lt"/>
                <a:cs typeface="Carlito"/>
              </a:rPr>
              <a:t>Solution</a:t>
            </a:r>
            <a:r>
              <a:rPr sz="2000" spc="-10" dirty="0">
                <a:latin typeface="+mj-lt"/>
                <a:cs typeface="Carlito"/>
              </a:rPr>
              <a:t>:a.</a:t>
            </a:r>
            <a:r>
              <a:rPr sz="2000" spc="-105" dirty="0">
                <a:latin typeface="+mj-lt"/>
                <a:cs typeface="Carlito"/>
              </a:rPr>
              <a:t> </a:t>
            </a:r>
            <a:r>
              <a:rPr sz="2000" spc="-10" dirty="0">
                <a:latin typeface="+mj-lt"/>
                <a:cs typeface="Carlito"/>
              </a:rPr>
              <a:t>Given,</a:t>
            </a:r>
            <a:r>
              <a:rPr sz="2000" spc="-70" dirty="0">
                <a:latin typeface="+mj-lt"/>
                <a:cs typeface="Carlito"/>
              </a:rPr>
              <a:t> </a:t>
            </a:r>
            <a:r>
              <a:rPr sz="2000" spc="-20" dirty="0">
                <a:latin typeface="+mj-lt"/>
                <a:cs typeface="Carlito"/>
              </a:rPr>
              <a:t>Swept</a:t>
            </a:r>
            <a:r>
              <a:rPr sz="2000" spc="-75" dirty="0">
                <a:latin typeface="+mj-lt"/>
                <a:cs typeface="Carlito"/>
              </a:rPr>
              <a:t> </a:t>
            </a:r>
            <a:r>
              <a:rPr sz="2000" spc="-10" dirty="0">
                <a:latin typeface="+mj-lt"/>
                <a:cs typeface="Carlito"/>
              </a:rPr>
              <a:t>volume,</a:t>
            </a:r>
            <a:r>
              <a:rPr sz="2000" spc="-55" dirty="0">
                <a:latin typeface="+mj-lt"/>
                <a:cs typeface="Carlito"/>
              </a:rPr>
              <a:t> </a:t>
            </a:r>
            <a:r>
              <a:rPr sz="2000" spc="-10" dirty="0">
                <a:latin typeface="+mj-lt"/>
                <a:cs typeface="Carlito"/>
              </a:rPr>
              <a:t>Vs=3×10</a:t>
            </a:r>
            <a:r>
              <a:rPr sz="1950" spc="-15" baseline="25641" dirty="0">
                <a:latin typeface="+mj-lt"/>
                <a:cs typeface="Carlito"/>
              </a:rPr>
              <a:t>−3</a:t>
            </a:r>
            <a:r>
              <a:rPr sz="2000" spc="-10" dirty="0">
                <a:latin typeface="+mj-lt"/>
                <a:cs typeface="Carlito"/>
              </a:rPr>
              <a:t>m3 </a:t>
            </a:r>
            <a:r>
              <a:rPr sz="2000" dirty="0">
                <a:latin typeface="+mj-lt"/>
                <a:cs typeface="Carlito"/>
              </a:rPr>
              <a:t>RPM</a:t>
            </a:r>
            <a:r>
              <a:rPr sz="2000" spc="-50" dirty="0">
                <a:latin typeface="+mj-lt"/>
                <a:cs typeface="Carlito"/>
              </a:rPr>
              <a:t> </a:t>
            </a:r>
            <a:r>
              <a:rPr sz="2000" dirty="0">
                <a:latin typeface="+mj-lt"/>
                <a:cs typeface="Carlito"/>
              </a:rPr>
              <a:t>of</a:t>
            </a:r>
            <a:r>
              <a:rPr sz="2000" spc="-85" dirty="0">
                <a:latin typeface="+mj-lt"/>
                <a:cs typeface="Carlito"/>
              </a:rPr>
              <a:t> </a:t>
            </a:r>
            <a:r>
              <a:rPr sz="2000" dirty="0">
                <a:latin typeface="+mj-lt"/>
                <a:cs typeface="Carlito"/>
              </a:rPr>
              <a:t>engine,</a:t>
            </a:r>
            <a:r>
              <a:rPr sz="2000" spc="-85" dirty="0">
                <a:latin typeface="+mj-lt"/>
                <a:cs typeface="Carlito"/>
              </a:rPr>
              <a:t> </a:t>
            </a:r>
            <a:r>
              <a:rPr sz="2000" dirty="0">
                <a:latin typeface="+mj-lt"/>
                <a:cs typeface="Carlito"/>
              </a:rPr>
              <a:t>N</a:t>
            </a:r>
            <a:r>
              <a:rPr sz="2000" spc="-65" dirty="0">
                <a:latin typeface="+mj-lt"/>
                <a:cs typeface="Carlito"/>
              </a:rPr>
              <a:t> </a:t>
            </a:r>
            <a:r>
              <a:rPr sz="2000" dirty="0">
                <a:latin typeface="+mj-lt"/>
                <a:cs typeface="Carlito"/>
              </a:rPr>
              <a:t>=</a:t>
            </a:r>
            <a:r>
              <a:rPr sz="2000" spc="-25" dirty="0">
                <a:latin typeface="+mj-lt"/>
                <a:cs typeface="Carlito"/>
              </a:rPr>
              <a:t> </a:t>
            </a:r>
            <a:r>
              <a:rPr sz="2000" spc="-20" dirty="0">
                <a:latin typeface="+mj-lt"/>
                <a:cs typeface="Carlito"/>
              </a:rPr>
              <a:t>3600</a:t>
            </a:r>
            <a:endParaRPr sz="2000" dirty="0">
              <a:latin typeface="+mj-lt"/>
              <a:cs typeface="Carlito"/>
            </a:endParaRPr>
          </a:p>
          <a:p>
            <a:pPr marL="63500">
              <a:lnSpc>
                <a:spcPct val="100000"/>
              </a:lnSpc>
              <a:spcBef>
                <a:spcPts val="5"/>
              </a:spcBef>
            </a:pPr>
            <a:r>
              <a:rPr sz="2000" dirty="0">
                <a:latin typeface="+mj-lt"/>
                <a:cs typeface="Carlito"/>
              </a:rPr>
              <a:t>The</a:t>
            </a:r>
            <a:r>
              <a:rPr sz="2000" spc="-65" dirty="0">
                <a:latin typeface="+mj-lt"/>
                <a:cs typeface="Carlito"/>
              </a:rPr>
              <a:t> </a:t>
            </a:r>
            <a:r>
              <a:rPr sz="2000" dirty="0">
                <a:latin typeface="+mj-lt"/>
                <a:cs typeface="Carlito"/>
              </a:rPr>
              <a:t>engine</a:t>
            </a:r>
            <a:r>
              <a:rPr sz="2000" spc="-90" dirty="0">
                <a:latin typeface="+mj-lt"/>
                <a:cs typeface="Carlito"/>
              </a:rPr>
              <a:t> </a:t>
            </a:r>
            <a:r>
              <a:rPr sz="2000" spc="-10" dirty="0">
                <a:latin typeface="+mj-lt"/>
                <a:cs typeface="Carlito"/>
              </a:rPr>
              <a:t>bore,</a:t>
            </a:r>
            <a:r>
              <a:rPr sz="2000" spc="-70" dirty="0">
                <a:latin typeface="+mj-lt"/>
                <a:cs typeface="Carlito"/>
              </a:rPr>
              <a:t> </a:t>
            </a:r>
            <a:r>
              <a:rPr sz="2000" dirty="0">
                <a:latin typeface="+mj-lt"/>
                <a:cs typeface="Carlito"/>
              </a:rPr>
              <a:t>B=?</a:t>
            </a:r>
            <a:r>
              <a:rPr sz="2000" spc="390" dirty="0">
                <a:latin typeface="+mj-lt"/>
                <a:cs typeface="Carlito"/>
              </a:rPr>
              <a:t> </a:t>
            </a:r>
            <a:r>
              <a:rPr sz="2000" spc="-40" dirty="0">
                <a:latin typeface="+mj-lt"/>
                <a:cs typeface="Carlito"/>
              </a:rPr>
              <a:t>Stroke</a:t>
            </a:r>
            <a:r>
              <a:rPr sz="2000" spc="-60" dirty="0">
                <a:latin typeface="+mj-lt"/>
                <a:cs typeface="Carlito"/>
              </a:rPr>
              <a:t> </a:t>
            </a:r>
            <a:r>
              <a:rPr sz="2000" spc="-10" dirty="0">
                <a:latin typeface="+mj-lt"/>
                <a:cs typeface="Carlito"/>
              </a:rPr>
              <a:t>length,</a:t>
            </a:r>
            <a:r>
              <a:rPr sz="2000" spc="-95" dirty="0">
                <a:latin typeface="+mj-lt"/>
                <a:cs typeface="Carlito"/>
              </a:rPr>
              <a:t> </a:t>
            </a:r>
            <a:r>
              <a:rPr sz="2000" dirty="0">
                <a:latin typeface="+mj-lt"/>
                <a:cs typeface="Carlito"/>
              </a:rPr>
              <a:t>L</a:t>
            </a:r>
            <a:r>
              <a:rPr sz="2000" spc="-50" dirty="0">
                <a:latin typeface="+mj-lt"/>
                <a:cs typeface="Carlito"/>
              </a:rPr>
              <a:t> </a:t>
            </a:r>
            <a:r>
              <a:rPr sz="2000" spc="-25" dirty="0">
                <a:latin typeface="+mj-lt"/>
                <a:cs typeface="Carlito"/>
              </a:rPr>
              <a:t>=?</a:t>
            </a:r>
            <a:endParaRPr sz="2000" dirty="0">
              <a:latin typeface="+mj-lt"/>
              <a:cs typeface="Carlito"/>
            </a:endParaRPr>
          </a:p>
          <a:p>
            <a:pPr marL="304165">
              <a:lnSpc>
                <a:spcPts val="2395"/>
              </a:lnSpc>
              <a:spcBef>
                <a:spcPts val="1510"/>
              </a:spcBef>
            </a:pPr>
            <a:r>
              <a:rPr sz="2000" spc="-100" dirty="0">
                <a:latin typeface="+mj-lt"/>
                <a:cs typeface="Carlito"/>
              </a:rPr>
              <a:t>We</a:t>
            </a:r>
            <a:r>
              <a:rPr sz="2000" spc="-65" dirty="0">
                <a:latin typeface="+mj-lt"/>
                <a:cs typeface="Carlito"/>
              </a:rPr>
              <a:t> </a:t>
            </a:r>
            <a:r>
              <a:rPr sz="2000" spc="-120" dirty="0">
                <a:latin typeface="+mj-lt"/>
                <a:cs typeface="Carlito"/>
              </a:rPr>
              <a:t>know,</a:t>
            </a:r>
            <a:r>
              <a:rPr sz="2000" spc="-65" dirty="0">
                <a:latin typeface="+mj-lt"/>
                <a:cs typeface="Carlito"/>
              </a:rPr>
              <a:t> </a:t>
            </a:r>
            <a:r>
              <a:rPr sz="2000" dirty="0">
                <a:latin typeface="+mj-lt"/>
                <a:cs typeface="Carlito"/>
              </a:rPr>
              <a:t>V</a:t>
            </a:r>
            <a:r>
              <a:rPr sz="2025" baseline="-12345" dirty="0">
                <a:latin typeface="+mj-lt"/>
                <a:cs typeface="Carlito"/>
              </a:rPr>
              <a:t>s</a:t>
            </a:r>
            <a:r>
              <a:rPr sz="2000" dirty="0">
                <a:latin typeface="+mj-lt"/>
                <a:cs typeface="Carlito"/>
              </a:rPr>
              <a:t>=</a:t>
            </a:r>
            <a:r>
              <a:rPr sz="2000" spc="50" dirty="0">
                <a:latin typeface="+mj-lt"/>
                <a:cs typeface="Carlito"/>
              </a:rPr>
              <a:t> </a:t>
            </a:r>
            <a:r>
              <a:rPr sz="2000" spc="-125" dirty="0">
                <a:latin typeface="+mj-lt"/>
                <a:cs typeface="Carlito"/>
              </a:rPr>
              <a:t>n×(</a:t>
            </a:r>
            <a:r>
              <a:rPr sz="2000" spc="-125" dirty="0">
                <a:latin typeface="+mj-lt"/>
                <a:cs typeface="Noto Sans Math"/>
              </a:rPr>
              <a:t>𝜋</a:t>
            </a:r>
            <a:r>
              <a:rPr sz="2000" spc="-125" dirty="0">
                <a:latin typeface="+mj-lt"/>
                <a:cs typeface="Carlito"/>
              </a:rPr>
              <a:t>/4×B</a:t>
            </a:r>
            <a:r>
              <a:rPr sz="2025" spc="-187" baseline="16460" dirty="0">
                <a:latin typeface="+mj-lt"/>
                <a:cs typeface="Carlito"/>
              </a:rPr>
              <a:t>2</a:t>
            </a:r>
            <a:r>
              <a:rPr sz="2000" spc="-125" dirty="0">
                <a:latin typeface="+mj-lt"/>
                <a:cs typeface="Carlito"/>
              </a:rPr>
              <a:t>×L</a:t>
            </a:r>
            <a:r>
              <a:rPr sz="2000" spc="-165" dirty="0">
                <a:latin typeface="+mj-lt"/>
                <a:cs typeface="Carlito"/>
              </a:rPr>
              <a:t> </a:t>
            </a:r>
            <a:r>
              <a:rPr sz="2000" spc="-50" dirty="0">
                <a:latin typeface="+mj-lt"/>
                <a:cs typeface="Carlito"/>
              </a:rPr>
              <a:t>)</a:t>
            </a:r>
            <a:endParaRPr sz="2000" dirty="0">
              <a:latin typeface="+mj-lt"/>
              <a:cs typeface="Carlito"/>
            </a:endParaRPr>
          </a:p>
          <a:p>
            <a:pPr marL="304165">
              <a:lnSpc>
                <a:spcPts val="2395"/>
              </a:lnSpc>
            </a:pPr>
            <a:r>
              <a:rPr sz="2000" spc="-10" dirty="0">
                <a:latin typeface="+mj-lt"/>
                <a:cs typeface="Carlito"/>
              </a:rPr>
              <a:t>(here</a:t>
            </a:r>
            <a:r>
              <a:rPr sz="2000" spc="-80" dirty="0">
                <a:latin typeface="+mj-lt"/>
                <a:cs typeface="Carlito"/>
              </a:rPr>
              <a:t> </a:t>
            </a:r>
            <a:r>
              <a:rPr sz="2000" dirty="0">
                <a:latin typeface="+mj-lt"/>
                <a:cs typeface="Carlito"/>
              </a:rPr>
              <a:t>n</a:t>
            </a:r>
            <a:r>
              <a:rPr sz="2000" spc="-40" dirty="0">
                <a:latin typeface="+mj-lt"/>
                <a:cs typeface="Carlito"/>
              </a:rPr>
              <a:t> </a:t>
            </a:r>
            <a:r>
              <a:rPr sz="2000" dirty="0">
                <a:latin typeface="+mj-lt"/>
                <a:cs typeface="Carlito"/>
              </a:rPr>
              <a:t>is</a:t>
            </a:r>
            <a:r>
              <a:rPr sz="2000" spc="-30" dirty="0">
                <a:latin typeface="+mj-lt"/>
                <a:cs typeface="Carlito"/>
              </a:rPr>
              <a:t> </a:t>
            </a:r>
            <a:r>
              <a:rPr sz="2000" dirty="0">
                <a:latin typeface="+mj-lt"/>
                <a:cs typeface="Carlito"/>
              </a:rPr>
              <a:t>no.</a:t>
            </a:r>
            <a:r>
              <a:rPr sz="2000" spc="-90" dirty="0">
                <a:latin typeface="+mj-lt"/>
                <a:cs typeface="Carlito"/>
              </a:rPr>
              <a:t> </a:t>
            </a:r>
            <a:r>
              <a:rPr sz="2000" dirty="0">
                <a:latin typeface="+mj-lt"/>
                <a:cs typeface="Carlito"/>
              </a:rPr>
              <a:t>of</a:t>
            </a:r>
            <a:r>
              <a:rPr sz="2000" spc="-60" dirty="0">
                <a:latin typeface="+mj-lt"/>
                <a:cs typeface="Carlito"/>
              </a:rPr>
              <a:t> </a:t>
            </a:r>
            <a:r>
              <a:rPr sz="2000" spc="-10" dirty="0">
                <a:latin typeface="+mj-lt"/>
                <a:cs typeface="Carlito"/>
              </a:rPr>
              <a:t>cylinder)/</a:t>
            </a:r>
            <a:endParaRPr sz="2000" dirty="0">
              <a:latin typeface="+mj-lt"/>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6200" y="4738115"/>
            <a:ext cx="381000" cy="384046"/>
          </a:xfrm>
          <a:prstGeom prst="rect">
            <a:avLst/>
          </a:prstGeom>
        </p:spPr>
      </p:pic>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tabLst>
                <a:tab pos="3483610" algn="l"/>
                <a:tab pos="9156700" algn="l"/>
              </a:tabLst>
            </a:pPr>
            <a:r>
              <a:rPr dirty="0">
                <a:latin typeface="+mj-lt"/>
              </a:rPr>
              <a:t>	</a:t>
            </a:r>
            <a:r>
              <a:rPr spc="-40" dirty="0">
                <a:latin typeface="+mj-lt"/>
              </a:rPr>
              <a:t>Problem</a:t>
            </a:r>
            <a:r>
              <a:rPr spc="-165" dirty="0">
                <a:latin typeface="+mj-lt"/>
              </a:rPr>
              <a:t> </a:t>
            </a:r>
            <a:r>
              <a:rPr spc="-50" dirty="0">
                <a:latin typeface="+mj-lt"/>
              </a:rPr>
              <a:t>2</a:t>
            </a:r>
            <a:r>
              <a:rPr dirty="0">
                <a:latin typeface="+mj-lt"/>
              </a:rPr>
              <a:t>	</a:t>
            </a:r>
          </a:p>
        </p:txBody>
      </p:sp>
      <p:sp>
        <p:nvSpPr>
          <p:cNvPr id="5" name="object 5"/>
          <p:cNvSpPr txBox="1">
            <a:spLocks noGrp="1"/>
          </p:cNvSpPr>
          <p:nvPr>
            <p:ph type="ftr" sz="quarter" idx="5"/>
          </p:nvPr>
        </p:nvSpPr>
        <p:spPr>
          <a:xfrm>
            <a:off x="4284978" y="4907991"/>
            <a:ext cx="668021" cy="156068"/>
          </a:xfrm>
          <a:prstGeom prst="rect">
            <a:avLst/>
          </a:prstGeom>
        </p:spPr>
        <p:txBody>
          <a:bodyPr vert="horz" wrap="square" lIns="0" tIns="0" rIns="0" bIns="0" rtlCol="0">
            <a:spAutoFit/>
          </a:bodyPr>
          <a:lstStyle/>
          <a:p>
            <a:pPr marL="12700">
              <a:lnSpc>
                <a:spcPts val="1240"/>
              </a:lnSpc>
            </a:pPr>
            <a:r>
              <a:rPr lang="en-US" b="0" spc="60">
                <a:latin typeface="+mj-lt"/>
              </a:rPr>
              <a:t>ME 165</a:t>
            </a:r>
            <a:endParaRPr b="0" spc="30" dirty="0">
              <a:latin typeface="+mj-lt"/>
            </a:endParaRPr>
          </a:p>
        </p:txBody>
      </p:sp>
      <p:sp>
        <p:nvSpPr>
          <p:cNvPr id="6" name="object 6"/>
          <p:cNvSpPr txBox="1">
            <a:spLocks noGrp="1"/>
          </p:cNvSpPr>
          <p:nvPr>
            <p:ph type="sldNum" sz="quarter" idx="7"/>
          </p:nvPr>
        </p:nvSpPr>
        <p:spPr>
          <a:xfrm>
            <a:off x="8707501" y="4915611"/>
            <a:ext cx="245109" cy="156068"/>
          </a:xfrm>
          <a:prstGeom prst="rect">
            <a:avLst/>
          </a:prstGeom>
        </p:spPr>
        <p:txBody>
          <a:bodyPr vert="horz" wrap="square" lIns="0" tIns="0" rIns="0" bIns="0" rtlCol="0">
            <a:spAutoFit/>
          </a:bodyPr>
          <a:lstStyle/>
          <a:p>
            <a:pPr marL="38100">
              <a:lnSpc>
                <a:spcPts val="1240"/>
              </a:lnSpc>
            </a:pPr>
            <a:fld id="{81D60167-4931-47E6-BA6A-407CBD079E47}" type="slidenum">
              <a:rPr spc="-25" dirty="0">
                <a:latin typeface="+mj-lt"/>
              </a:rPr>
              <a:t>9</a:t>
            </a:fld>
            <a:endParaRPr spc="-25" dirty="0">
              <a:latin typeface="+mj-lt"/>
            </a:endParaRPr>
          </a:p>
        </p:txBody>
      </p:sp>
      <p:sp>
        <p:nvSpPr>
          <p:cNvPr id="4" name="object 4"/>
          <p:cNvSpPr txBox="1"/>
          <p:nvPr/>
        </p:nvSpPr>
        <p:spPr>
          <a:xfrm>
            <a:off x="355803" y="883411"/>
            <a:ext cx="6972300" cy="3958590"/>
          </a:xfrm>
          <a:prstGeom prst="rect">
            <a:avLst/>
          </a:prstGeom>
        </p:spPr>
        <p:txBody>
          <a:bodyPr vert="horz" wrap="square" lIns="0" tIns="12700" rIns="0" bIns="0" rtlCol="0">
            <a:spAutoFit/>
          </a:bodyPr>
          <a:lstStyle/>
          <a:p>
            <a:pPr marL="327660" indent="-252729">
              <a:lnSpc>
                <a:spcPct val="100000"/>
              </a:lnSpc>
              <a:spcBef>
                <a:spcPts val="100"/>
              </a:spcBef>
              <a:buAutoNum type="alphaLcPeriod" startAt="2"/>
              <a:tabLst>
                <a:tab pos="327660" algn="l"/>
              </a:tabLst>
            </a:pPr>
            <a:r>
              <a:rPr sz="1800" dirty="0">
                <a:latin typeface="+mj-lt"/>
                <a:cs typeface="Carlito"/>
              </a:rPr>
              <a:t>Since</a:t>
            </a:r>
            <a:r>
              <a:rPr sz="1800" spc="-30" dirty="0">
                <a:latin typeface="+mj-lt"/>
                <a:cs typeface="Carlito"/>
              </a:rPr>
              <a:t> </a:t>
            </a:r>
            <a:r>
              <a:rPr sz="1800" dirty="0">
                <a:latin typeface="+mj-lt"/>
                <a:cs typeface="Carlito"/>
              </a:rPr>
              <a:t>B</a:t>
            </a:r>
            <a:r>
              <a:rPr sz="1800" spc="-40" dirty="0">
                <a:latin typeface="+mj-lt"/>
                <a:cs typeface="Carlito"/>
              </a:rPr>
              <a:t> </a:t>
            </a:r>
            <a:r>
              <a:rPr sz="1800" dirty="0">
                <a:latin typeface="+mj-lt"/>
                <a:cs typeface="Carlito"/>
              </a:rPr>
              <a:t>=</a:t>
            </a:r>
            <a:r>
              <a:rPr sz="1800" spc="-30" dirty="0">
                <a:latin typeface="+mj-lt"/>
                <a:cs typeface="Carlito"/>
              </a:rPr>
              <a:t> </a:t>
            </a:r>
            <a:r>
              <a:rPr sz="1800" dirty="0">
                <a:latin typeface="+mj-lt"/>
                <a:cs typeface="Carlito"/>
              </a:rPr>
              <a:t>L,</a:t>
            </a:r>
            <a:r>
              <a:rPr sz="1800" spc="20" dirty="0">
                <a:latin typeface="+mj-lt"/>
                <a:cs typeface="Carlito"/>
              </a:rPr>
              <a:t> </a:t>
            </a:r>
            <a:r>
              <a:rPr sz="1800" dirty="0">
                <a:latin typeface="+mj-lt"/>
                <a:cs typeface="Carlito"/>
              </a:rPr>
              <a:t>so</a:t>
            </a:r>
            <a:r>
              <a:rPr sz="1800" spc="-70" dirty="0">
                <a:latin typeface="+mj-lt"/>
                <a:cs typeface="Carlito"/>
              </a:rPr>
              <a:t> </a:t>
            </a:r>
            <a:r>
              <a:rPr sz="1800" dirty="0">
                <a:latin typeface="+mj-lt"/>
                <a:cs typeface="Carlito"/>
              </a:rPr>
              <a:t>L</a:t>
            </a:r>
            <a:r>
              <a:rPr sz="1800" spc="-20" dirty="0">
                <a:latin typeface="+mj-lt"/>
                <a:cs typeface="Carlito"/>
              </a:rPr>
              <a:t> </a:t>
            </a:r>
            <a:r>
              <a:rPr sz="1800" dirty="0">
                <a:latin typeface="+mj-lt"/>
                <a:cs typeface="Carlito"/>
              </a:rPr>
              <a:t>=</a:t>
            </a:r>
            <a:r>
              <a:rPr sz="1800" spc="-30" dirty="0">
                <a:latin typeface="+mj-lt"/>
                <a:cs typeface="Carlito"/>
              </a:rPr>
              <a:t> </a:t>
            </a:r>
            <a:r>
              <a:rPr sz="1800" dirty="0">
                <a:latin typeface="+mj-lt"/>
                <a:cs typeface="Carlito"/>
              </a:rPr>
              <a:t>0.086</a:t>
            </a:r>
            <a:r>
              <a:rPr sz="1800" spc="20" dirty="0">
                <a:latin typeface="+mj-lt"/>
                <a:cs typeface="Carlito"/>
              </a:rPr>
              <a:t> </a:t>
            </a:r>
            <a:r>
              <a:rPr sz="1800" spc="-50" dirty="0">
                <a:latin typeface="+mj-lt"/>
                <a:cs typeface="Carlito"/>
              </a:rPr>
              <a:t>m</a:t>
            </a:r>
            <a:endParaRPr sz="1800">
              <a:latin typeface="+mj-lt"/>
              <a:cs typeface="Carlito"/>
            </a:endParaRPr>
          </a:p>
          <a:p>
            <a:pPr marL="297180" indent="-222250">
              <a:lnSpc>
                <a:spcPct val="100000"/>
              </a:lnSpc>
              <a:spcBef>
                <a:spcPts val="2100"/>
              </a:spcBef>
              <a:buAutoNum type="alphaLcPeriod" startAt="2"/>
              <a:tabLst>
                <a:tab pos="297180" algn="l"/>
              </a:tabLst>
            </a:pPr>
            <a:r>
              <a:rPr sz="1800" spc="-65" dirty="0">
                <a:latin typeface="+mj-lt"/>
                <a:cs typeface="Carlito"/>
              </a:rPr>
              <a:t>Average</a:t>
            </a:r>
            <a:r>
              <a:rPr sz="1800" spc="-90" dirty="0">
                <a:latin typeface="+mj-lt"/>
                <a:cs typeface="Carlito"/>
              </a:rPr>
              <a:t> </a:t>
            </a:r>
            <a:r>
              <a:rPr sz="1800" spc="-30" dirty="0">
                <a:latin typeface="+mj-lt"/>
                <a:cs typeface="Carlito"/>
              </a:rPr>
              <a:t>piston</a:t>
            </a:r>
            <a:r>
              <a:rPr sz="1800" spc="-75" dirty="0">
                <a:latin typeface="+mj-lt"/>
                <a:cs typeface="Carlito"/>
              </a:rPr>
              <a:t> </a:t>
            </a:r>
            <a:r>
              <a:rPr sz="1800" dirty="0">
                <a:latin typeface="+mj-lt"/>
                <a:cs typeface="Carlito"/>
              </a:rPr>
              <a:t>speed</a:t>
            </a:r>
            <a:r>
              <a:rPr sz="1800" spc="-35" dirty="0">
                <a:latin typeface="+mj-lt"/>
                <a:cs typeface="Carlito"/>
              </a:rPr>
              <a:t> </a:t>
            </a:r>
            <a:r>
              <a:rPr sz="1800" dirty="0">
                <a:latin typeface="+mj-lt"/>
                <a:cs typeface="Carlito"/>
              </a:rPr>
              <a:t>Sp</a:t>
            </a:r>
            <a:r>
              <a:rPr sz="1800" spc="160" dirty="0">
                <a:latin typeface="+mj-lt"/>
                <a:cs typeface="Carlito"/>
              </a:rPr>
              <a:t> </a:t>
            </a:r>
            <a:r>
              <a:rPr sz="1800" spc="-25" dirty="0">
                <a:latin typeface="+mj-lt"/>
                <a:cs typeface="Carlito"/>
              </a:rPr>
              <a:t>=?</a:t>
            </a:r>
            <a:endParaRPr sz="1800">
              <a:latin typeface="+mj-lt"/>
              <a:cs typeface="Carlito"/>
            </a:endParaRPr>
          </a:p>
          <a:p>
            <a:pPr marL="74930">
              <a:lnSpc>
                <a:spcPct val="100000"/>
              </a:lnSpc>
              <a:spcBef>
                <a:spcPts val="2100"/>
              </a:spcBef>
            </a:pPr>
            <a:r>
              <a:rPr sz="1800" spc="-100" dirty="0">
                <a:latin typeface="+mj-lt"/>
                <a:cs typeface="Carlito"/>
              </a:rPr>
              <a:t>We</a:t>
            </a:r>
            <a:r>
              <a:rPr sz="1800" spc="-75" dirty="0">
                <a:latin typeface="+mj-lt"/>
                <a:cs typeface="Carlito"/>
              </a:rPr>
              <a:t> </a:t>
            </a:r>
            <a:r>
              <a:rPr sz="1800" spc="-114" dirty="0">
                <a:latin typeface="+mj-lt"/>
                <a:cs typeface="Carlito"/>
              </a:rPr>
              <a:t>know,</a:t>
            </a:r>
            <a:r>
              <a:rPr sz="1800" spc="-60" dirty="0">
                <a:latin typeface="+mj-lt"/>
                <a:cs typeface="Carlito"/>
              </a:rPr>
              <a:t> </a:t>
            </a:r>
            <a:r>
              <a:rPr sz="1800" dirty="0">
                <a:latin typeface="+mj-lt"/>
                <a:cs typeface="Carlito"/>
              </a:rPr>
              <a:t>Sp</a:t>
            </a:r>
            <a:r>
              <a:rPr sz="1800" spc="-20" dirty="0">
                <a:latin typeface="+mj-lt"/>
                <a:cs typeface="Carlito"/>
              </a:rPr>
              <a:t> </a:t>
            </a:r>
            <a:r>
              <a:rPr sz="1800" dirty="0">
                <a:latin typeface="+mj-lt"/>
                <a:cs typeface="Carlito"/>
              </a:rPr>
              <a:t>=</a:t>
            </a:r>
            <a:r>
              <a:rPr sz="1800" spc="95" dirty="0">
                <a:latin typeface="+mj-lt"/>
                <a:cs typeface="Carlito"/>
              </a:rPr>
              <a:t> </a:t>
            </a:r>
            <a:r>
              <a:rPr sz="1800" spc="-25" dirty="0">
                <a:latin typeface="+mj-lt"/>
                <a:cs typeface="Carlito"/>
              </a:rPr>
              <a:t>2NL</a:t>
            </a:r>
            <a:endParaRPr sz="1800">
              <a:latin typeface="+mj-lt"/>
              <a:cs typeface="Carlito"/>
            </a:endParaRPr>
          </a:p>
          <a:p>
            <a:pPr marL="74930">
              <a:lnSpc>
                <a:spcPct val="100000"/>
              </a:lnSpc>
              <a:spcBef>
                <a:spcPts val="5"/>
              </a:spcBef>
            </a:pPr>
            <a:r>
              <a:rPr sz="1800" dirty="0">
                <a:latin typeface="+mj-lt"/>
                <a:cs typeface="Carlito"/>
              </a:rPr>
              <a:t>= </a:t>
            </a:r>
            <a:r>
              <a:rPr sz="1800" spc="-25" dirty="0">
                <a:latin typeface="+mj-lt"/>
                <a:cs typeface="Carlito"/>
              </a:rPr>
              <a:t>2×3600×0.086</a:t>
            </a:r>
            <a:r>
              <a:rPr sz="1800" spc="-20" dirty="0">
                <a:latin typeface="+mj-lt"/>
                <a:cs typeface="Carlito"/>
              </a:rPr>
              <a:t> </a:t>
            </a:r>
            <a:r>
              <a:rPr sz="1800" spc="-50" dirty="0">
                <a:latin typeface="+mj-lt"/>
                <a:cs typeface="Carlito"/>
              </a:rPr>
              <a:t>m</a:t>
            </a:r>
            <a:endParaRPr sz="1800">
              <a:latin typeface="+mj-lt"/>
              <a:cs typeface="Carlito"/>
            </a:endParaRPr>
          </a:p>
          <a:p>
            <a:pPr marL="74930">
              <a:lnSpc>
                <a:spcPct val="100000"/>
              </a:lnSpc>
            </a:pPr>
            <a:r>
              <a:rPr sz="1800" dirty="0">
                <a:latin typeface="+mj-lt"/>
                <a:cs typeface="Carlito"/>
              </a:rPr>
              <a:t>=</a:t>
            </a:r>
            <a:r>
              <a:rPr sz="1800" spc="-40" dirty="0">
                <a:latin typeface="+mj-lt"/>
                <a:cs typeface="Carlito"/>
              </a:rPr>
              <a:t> </a:t>
            </a:r>
            <a:r>
              <a:rPr sz="1800" spc="-20" dirty="0">
                <a:latin typeface="+mj-lt"/>
                <a:cs typeface="Carlito"/>
              </a:rPr>
              <a:t>2×(3600/60)×0.086</a:t>
            </a:r>
            <a:r>
              <a:rPr sz="1800" spc="25" dirty="0">
                <a:latin typeface="+mj-lt"/>
                <a:cs typeface="Carlito"/>
              </a:rPr>
              <a:t> </a:t>
            </a:r>
            <a:r>
              <a:rPr sz="1800" spc="-50" dirty="0">
                <a:latin typeface="+mj-lt"/>
                <a:cs typeface="Carlito"/>
              </a:rPr>
              <a:t>m</a:t>
            </a:r>
            <a:endParaRPr sz="1800">
              <a:latin typeface="+mj-lt"/>
              <a:cs typeface="Carlito"/>
            </a:endParaRPr>
          </a:p>
          <a:p>
            <a:pPr marL="74930">
              <a:lnSpc>
                <a:spcPct val="100000"/>
              </a:lnSpc>
            </a:pPr>
            <a:r>
              <a:rPr sz="1800" dirty="0">
                <a:latin typeface="+mj-lt"/>
                <a:cs typeface="Carlito"/>
              </a:rPr>
              <a:t>=</a:t>
            </a:r>
            <a:r>
              <a:rPr sz="1800" spc="-50" dirty="0">
                <a:latin typeface="+mj-lt"/>
                <a:cs typeface="Carlito"/>
              </a:rPr>
              <a:t> </a:t>
            </a:r>
            <a:r>
              <a:rPr sz="1800" spc="-10" dirty="0">
                <a:latin typeface="+mj-lt"/>
                <a:cs typeface="Carlito"/>
              </a:rPr>
              <a:t>10.32</a:t>
            </a:r>
            <a:r>
              <a:rPr sz="1800" spc="-75" dirty="0">
                <a:latin typeface="+mj-lt"/>
                <a:cs typeface="Carlito"/>
              </a:rPr>
              <a:t> </a:t>
            </a:r>
            <a:r>
              <a:rPr sz="1800" spc="-25" dirty="0">
                <a:latin typeface="+mj-lt"/>
                <a:cs typeface="Carlito"/>
              </a:rPr>
              <a:t>m/s</a:t>
            </a:r>
            <a:endParaRPr sz="1800">
              <a:latin typeface="+mj-lt"/>
              <a:cs typeface="Carlito"/>
            </a:endParaRPr>
          </a:p>
          <a:p>
            <a:pPr>
              <a:lnSpc>
                <a:spcPct val="100000"/>
              </a:lnSpc>
              <a:spcBef>
                <a:spcPts val="840"/>
              </a:spcBef>
            </a:pPr>
            <a:endParaRPr sz="1800">
              <a:latin typeface="+mj-lt"/>
              <a:cs typeface="Carlito"/>
            </a:endParaRPr>
          </a:p>
          <a:p>
            <a:pPr marL="50800" marR="43180" indent="200025">
              <a:lnSpc>
                <a:spcPct val="128899"/>
              </a:lnSpc>
              <a:buAutoNum type="alphaLcPeriod" startAt="4"/>
              <a:tabLst>
                <a:tab pos="250825" algn="l"/>
              </a:tabLst>
            </a:pPr>
            <a:r>
              <a:rPr sz="1800" spc="-30" dirty="0">
                <a:latin typeface="+mj-lt"/>
                <a:cs typeface="Carlito"/>
              </a:rPr>
              <a:t>Clearance</a:t>
            </a:r>
            <a:r>
              <a:rPr sz="1800" spc="-55" dirty="0">
                <a:latin typeface="+mj-lt"/>
                <a:cs typeface="Carlito"/>
              </a:rPr>
              <a:t> </a:t>
            </a:r>
            <a:r>
              <a:rPr sz="1800" spc="-20" dirty="0">
                <a:latin typeface="+mj-lt"/>
                <a:cs typeface="Carlito"/>
              </a:rPr>
              <a:t>volume</a:t>
            </a:r>
            <a:r>
              <a:rPr sz="1800" spc="-75" dirty="0">
                <a:latin typeface="+mj-lt"/>
                <a:cs typeface="Carlito"/>
              </a:rPr>
              <a:t> </a:t>
            </a:r>
            <a:r>
              <a:rPr sz="1800" dirty="0">
                <a:latin typeface="+mj-lt"/>
                <a:cs typeface="Carlito"/>
              </a:rPr>
              <a:t>of</a:t>
            </a:r>
            <a:r>
              <a:rPr sz="1800" spc="-30" dirty="0">
                <a:latin typeface="+mj-lt"/>
                <a:cs typeface="Carlito"/>
              </a:rPr>
              <a:t> </a:t>
            </a:r>
            <a:r>
              <a:rPr sz="1800" dirty="0">
                <a:latin typeface="+mj-lt"/>
                <a:cs typeface="Carlito"/>
              </a:rPr>
              <a:t>one</a:t>
            </a:r>
            <a:r>
              <a:rPr sz="1800" spc="-35" dirty="0">
                <a:latin typeface="+mj-lt"/>
                <a:cs typeface="Carlito"/>
              </a:rPr>
              <a:t> </a:t>
            </a:r>
            <a:r>
              <a:rPr sz="1800" dirty="0">
                <a:latin typeface="+mj-lt"/>
                <a:cs typeface="Carlito"/>
              </a:rPr>
              <a:t>cylinder:</a:t>
            </a:r>
            <a:r>
              <a:rPr sz="1800" spc="310" dirty="0">
                <a:latin typeface="+mj-lt"/>
                <a:cs typeface="Carlito"/>
              </a:rPr>
              <a:t> </a:t>
            </a:r>
            <a:r>
              <a:rPr sz="1800" dirty="0">
                <a:latin typeface="+mj-lt"/>
                <a:cs typeface="Carlito"/>
              </a:rPr>
              <a:t>the</a:t>
            </a:r>
            <a:r>
              <a:rPr sz="1800" spc="-25" dirty="0">
                <a:latin typeface="+mj-lt"/>
                <a:cs typeface="Carlito"/>
              </a:rPr>
              <a:t> clearance</a:t>
            </a:r>
            <a:r>
              <a:rPr sz="1800" spc="25" dirty="0">
                <a:latin typeface="+mj-lt"/>
                <a:cs typeface="Carlito"/>
              </a:rPr>
              <a:t> </a:t>
            </a:r>
            <a:r>
              <a:rPr sz="1800" spc="-20" dirty="0">
                <a:latin typeface="+mj-lt"/>
                <a:cs typeface="Carlito"/>
              </a:rPr>
              <a:t>volume</a:t>
            </a:r>
            <a:r>
              <a:rPr sz="1800" spc="-65" dirty="0">
                <a:latin typeface="+mj-lt"/>
                <a:cs typeface="Carlito"/>
              </a:rPr>
              <a:t> </a:t>
            </a:r>
            <a:r>
              <a:rPr sz="1800" spc="-45" dirty="0">
                <a:latin typeface="+mj-lt"/>
                <a:cs typeface="Carlito"/>
              </a:rPr>
              <a:t>for</a:t>
            </a:r>
            <a:r>
              <a:rPr sz="1800" spc="-90" dirty="0">
                <a:latin typeface="+mj-lt"/>
                <a:cs typeface="Carlito"/>
              </a:rPr>
              <a:t> </a:t>
            </a:r>
            <a:r>
              <a:rPr sz="1800" dirty="0">
                <a:latin typeface="+mj-lt"/>
                <a:cs typeface="Carlito"/>
              </a:rPr>
              <a:t>one</a:t>
            </a:r>
            <a:r>
              <a:rPr sz="1800" spc="85" dirty="0">
                <a:latin typeface="+mj-lt"/>
                <a:cs typeface="Carlito"/>
              </a:rPr>
              <a:t> </a:t>
            </a:r>
            <a:r>
              <a:rPr sz="1800" spc="-40" dirty="0">
                <a:latin typeface="+mj-lt"/>
                <a:cs typeface="Carlito"/>
              </a:rPr>
              <a:t>cylinder, </a:t>
            </a:r>
            <a:r>
              <a:rPr sz="1800" spc="-100" dirty="0">
                <a:latin typeface="+mj-lt"/>
                <a:cs typeface="Carlito"/>
              </a:rPr>
              <a:t>We</a:t>
            </a:r>
            <a:r>
              <a:rPr sz="1800" spc="-80" dirty="0">
                <a:latin typeface="+mj-lt"/>
                <a:cs typeface="Carlito"/>
              </a:rPr>
              <a:t> </a:t>
            </a:r>
            <a:r>
              <a:rPr sz="1800" dirty="0">
                <a:latin typeface="+mj-lt"/>
                <a:cs typeface="Carlito"/>
              </a:rPr>
              <a:t>know</a:t>
            </a:r>
            <a:r>
              <a:rPr sz="1800" spc="-70" dirty="0">
                <a:latin typeface="+mj-lt"/>
                <a:cs typeface="Carlito"/>
              </a:rPr>
              <a:t> </a:t>
            </a:r>
            <a:r>
              <a:rPr sz="1800" spc="-10" dirty="0">
                <a:latin typeface="+mj-lt"/>
                <a:cs typeface="Carlito"/>
              </a:rPr>
              <a:t>that</a:t>
            </a:r>
            <a:r>
              <a:rPr sz="1800" spc="-45" dirty="0">
                <a:latin typeface="+mj-lt"/>
                <a:cs typeface="Carlito"/>
              </a:rPr>
              <a:t> </a:t>
            </a:r>
            <a:r>
              <a:rPr sz="1800" dirty="0">
                <a:latin typeface="+mj-lt"/>
                <a:cs typeface="Carlito"/>
              </a:rPr>
              <a:t>r</a:t>
            </a:r>
            <a:r>
              <a:rPr sz="1800" spc="-40" dirty="0">
                <a:latin typeface="+mj-lt"/>
                <a:cs typeface="Carlito"/>
              </a:rPr>
              <a:t> </a:t>
            </a:r>
            <a:r>
              <a:rPr sz="1800" dirty="0">
                <a:latin typeface="+mj-lt"/>
                <a:cs typeface="Carlito"/>
              </a:rPr>
              <a:t>=</a:t>
            </a:r>
            <a:r>
              <a:rPr sz="1800" spc="-30" dirty="0">
                <a:latin typeface="+mj-lt"/>
                <a:cs typeface="Carlito"/>
              </a:rPr>
              <a:t> </a:t>
            </a:r>
            <a:r>
              <a:rPr sz="1800" spc="-95" dirty="0">
                <a:latin typeface="+mj-lt"/>
                <a:cs typeface="Carlito"/>
              </a:rPr>
              <a:t>(V</a:t>
            </a:r>
            <a:r>
              <a:rPr sz="1800" spc="-142" baseline="-13888" dirty="0">
                <a:latin typeface="+mj-lt"/>
                <a:cs typeface="Carlito"/>
              </a:rPr>
              <a:t>d</a:t>
            </a:r>
            <a:r>
              <a:rPr sz="1800" spc="-135" baseline="-13888" dirty="0">
                <a:latin typeface="+mj-lt"/>
                <a:cs typeface="Carlito"/>
              </a:rPr>
              <a:t> </a:t>
            </a:r>
            <a:r>
              <a:rPr sz="1800" dirty="0">
                <a:latin typeface="+mj-lt"/>
                <a:cs typeface="Carlito"/>
              </a:rPr>
              <a:t>+</a:t>
            </a:r>
            <a:r>
              <a:rPr sz="1800" spc="-20" dirty="0">
                <a:latin typeface="+mj-lt"/>
                <a:cs typeface="Carlito"/>
              </a:rPr>
              <a:t> </a:t>
            </a:r>
            <a:r>
              <a:rPr sz="1800" spc="-50" dirty="0">
                <a:latin typeface="+mj-lt"/>
                <a:cs typeface="Carlito"/>
              </a:rPr>
              <a:t>V</a:t>
            </a:r>
            <a:r>
              <a:rPr sz="1800" spc="-75" baseline="-13888" dirty="0">
                <a:latin typeface="+mj-lt"/>
                <a:cs typeface="Carlito"/>
              </a:rPr>
              <a:t>c</a:t>
            </a:r>
            <a:r>
              <a:rPr sz="1800" spc="-50" dirty="0">
                <a:latin typeface="+mj-lt"/>
                <a:cs typeface="Carlito"/>
              </a:rPr>
              <a:t>)/</a:t>
            </a:r>
            <a:r>
              <a:rPr sz="1800" spc="60" dirty="0">
                <a:latin typeface="+mj-lt"/>
                <a:cs typeface="Carlito"/>
              </a:rPr>
              <a:t> </a:t>
            </a:r>
            <a:r>
              <a:rPr sz="1800" spc="-25" dirty="0">
                <a:latin typeface="+mj-lt"/>
                <a:cs typeface="Arial"/>
              </a:rPr>
              <a:t>V</a:t>
            </a:r>
            <a:r>
              <a:rPr sz="1800" spc="-37" baseline="-13888" dirty="0">
                <a:latin typeface="+mj-lt"/>
                <a:cs typeface="Arial"/>
              </a:rPr>
              <a:t>c</a:t>
            </a:r>
            <a:endParaRPr sz="1800" baseline="-13888">
              <a:latin typeface="+mj-lt"/>
              <a:cs typeface="Arial"/>
            </a:endParaRPr>
          </a:p>
          <a:p>
            <a:pPr marL="50800">
              <a:lnSpc>
                <a:spcPct val="100000"/>
              </a:lnSpc>
              <a:spcBef>
                <a:spcPts val="95"/>
              </a:spcBef>
            </a:pPr>
            <a:r>
              <a:rPr sz="1800" dirty="0">
                <a:latin typeface="+mj-lt"/>
                <a:cs typeface="Carlito"/>
              </a:rPr>
              <a:t>The</a:t>
            </a:r>
            <a:r>
              <a:rPr sz="1800" spc="-55" dirty="0">
                <a:latin typeface="+mj-lt"/>
                <a:cs typeface="Carlito"/>
              </a:rPr>
              <a:t> </a:t>
            </a:r>
            <a:r>
              <a:rPr sz="1800" spc="-20" dirty="0">
                <a:latin typeface="+mj-lt"/>
                <a:cs typeface="Carlito"/>
              </a:rPr>
              <a:t>clearance</a:t>
            </a:r>
            <a:r>
              <a:rPr sz="1800" spc="30" dirty="0">
                <a:latin typeface="+mj-lt"/>
                <a:cs typeface="Carlito"/>
              </a:rPr>
              <a:t> </a:t>
            </a:r>
            <a:r>
              <a:rPr sz="1800" spc="-20" dirty="0">
                <a:latin typeface="+mj-lt"/>
                <a:cs typeface="Carlito"/>
              </a:rPr>
              <a:t>volume,</a:t>
            </a:r>
            <a:r>
              <a:rPr sz="1800" spc="-80" dirty="0">
                <a:latin typeface="+mj-lt"/>
                <a:cs typeface="Carlito"/>
              </a:rPr>
              <a:t> </a:t>
            </a:r>
            <a:r>
              <a:rPr sz="1800" dirty="0">
                <a:latin typeface="+mj-lt"/>
                <a:cs typeface="Arial"/>
              </a:rPr>
              <a:t>V</a:t>
            </a:r>
            <a:r>
              <a:rPr sz="1800" baseline="-13888" dirty="0">
                <a:latin typeface="+mj-lt"/>
                <a:cs typeface="Arial"/>
              </a:rPr>
              <a:t>c</a:t>
            </a:r>
            <a:r>
              <a:rPr sz="1800" spc="-52" baseline="-13888" dirty="0">
                <a:latin typeface="+mj-lt"/>
                <a:cs typeface="Arial"/>
              </a:rPr>
              <a:t> </a:t>
            </a:r>
            <a:r>
              <a:rPr sz="1800" dirty="0">
                <a:latin typeface="+mj-lt"/>
                <a:cs typeface="Carlito"/>
              </a:rPr>
              <a:t>=</a:t>
            </a:r>
            <a:r>
              <a:rPr sz="1800" spc="-30" dirty="0">
                <a:latin typeface="+mj-lt"/>
                <a:cs typeface="Carlito"/>
              </a:rPr>
              <a:t> </a:t>
            </a:r>
            <a:r>
              <a:rPr sz="1800" dirty="0">
                <a:latin typeface="+mj-lt"/>
                <a:cs typeface="Arial"/>
              </a:rPr>
              <a:t>V</a:t>
            </a:r>
            <a:r>
              <a:rPr sz="1800" baseline="-13888" dirty="0">
                <a:latin typeface="+mj-lt"/>
                <a:cs typeface="Arial"/>
              </a:rPr>
              <a:t>d</a:t>
            </a:r>
            <a:r>
              <a:rPr sz="1800" spc="-75" baseline="-13888" dirty="0">
                <a:latin typeface="+mj-lt"/>
                <a:cs typeface="Arial"/>
              </a:rPr>
              <a:t> </a:t>
            </a:r>
            <a:r>
              <a:rPr sz="1800" dirty="0">
                <a:latin typeface="+mj-lt"/>
                <a:cs typeface="Carlito"/>
              </a:rPr>
              <a:t>/(r </a:t>
            </a:r>
            <a:r>
              <a:rPr sz="1800" spc="-130" dirty="0">
                <a:latin typeface="+mj-lt"/>
                <a:cs typeface="Arial"/>
              </a:rPr>
              <a:t>−</a:t>
            </a:r>
            <a:r>
              <a:rPr sz="1800" spc="-130" dirty="0">
                <a:latin typeface="+mj-lt"/>
                <a:cs typeface="Carlito"/>
              </a:rPr>
              <a:t>1)=</a:t>
            </a:r>
            <a:r>
              <a:rPr sz="1800" spc="15" dirty="0">
                <a:latin typeface="+mj-lt"/>
                <a:cs typeface="Carlito"/>
              </a:rPr>
              <a:t> </a:t>
            </a:r>
            <a:r>
              <a:rPr sz="1800" spc="-20" dirty="0">
                <a:latin typeface="+mj-lt"/>
                <a:cs typeface="Carlito"/>
              </a:rPr>
              <a:t>352.941</a:t>
            </a:r>
            <a:r>
              <a:rPr sz="1800" spc="-50" dirty="0">
                <a:latin typeface="+mj-lt"/>
                <a:cs typeface="Carlito"/>
              </a:rPr>
              <a:t> </a:t>
            </a:r>
            <a:r>
              <a:rPr sz="1800" spc="-25" dirty="0">
                <a:latin typeface="+mj-lt"/>
                <a:cs typeface="Carlito"/>
              </a:rPr>
              <a:t>cm</a:t>
            </a:r>
            <a:r>
              <a:rPr sz="1800" spc="-37" baseline="16203" dirty="0">
                <a:latin typeface="+mj-lt"/>
                <a:cs typeface="Carlito"/>
              </a:rPr>
              <a:t>3</a:t>
            </a:r>
            <a:endParaRPr sz="1800" baseline="16203">
              <a:latin typeface="+mj-lt"/>
              <a:cs typeface="Carlito"/>
            </a:endParaRPr>
          </a:p>
          <a:p>
            <a:pPr marL="220345">
              <a:lnSpc>
                <a:spcPct val="100000"/>
              </a:lnSpc>
              <a:spcBef>
                <a:spcPts val="780"/>
              </a:spcBef>
            </a:pPr>
            <a:r>
              <a:rPr sz="1800" spc="-40" dirty="0">
                <a:latin typeface="+mj-lt"/>
                <a:cs typeface="Carlito"/>
              </a:rPr>
              <a:t>V</a:t>
            </a:r>
            <a:r>
              <a:rPr sz="1800" spc="-60" baseline="-13888" dirty="0">
                <a:latin typeface="+mj-lt"/>
                <a:cs typeface="Carlito"/>
              </a:rPr>
              <a:t>C</a:t>
            </a:r>
            <a:r>
              <a:rPr sz="1800" spc="-75" baseline="-13888" dirty="0">
                <a:latin typeface="+mj-lt"/>
                <a:cs typeface="Carlito"/>
              </a:rPr>
              <a:t> </a:t>
            </a:r>
            <a:r>
              <a:rPr sz="1800" dirty="0">
                <a:latin typeface="+mj-lt"/>
                <a:cs typeface="Carlito"/>
              </a:rPr>
              <a:t>=</a:t>
            </a:r>
            <a:r>
              <a:rPr sz="1800" spc="-55" dirty="0">
                <a:latin typeface="+mj-lt"/>
                <a:cs typeface="Carlito"/>
              </a:rPr>
              <a:t> </a:t>
            </a:r>
            <a:r>
              <a:rPr sz="1800" spc="-10" dirty="0">
                <a:latin typeface="+mj-lt"/>
                <a:cs typeface="Carlito"/>
              </a:rPr>
              <a:t>352.941/6</a:t>
            </a:r>
            <a:r>
              <a:rPr sz="1800" spc="-5" dirty="0">
                <a:latin typeface="+mj-lt"/>
                <a:cs typeface="Carlito"/>
              </a:rPr>
              <a:t> </a:t>
            </a:r>
            <a:r>
              <a:rPr sz="1800" spc="-10" dirty="0">
                <a:latin typeface="+mj-lt"/>
                <a:cs typeface="Carlito"/>
              </a:rPr>
              <a:t>cm</a:t>
            </a:r>
            <a:r>
              <a:rPr sz="1800" spc="-15" baseline="16203" dirty="0">
                <a:latin typeface="+mj-lt"/>
                <a:cs typeface="Carlito"/>
              </a:rPr>
              <a:t>3</a:t>
            </a:r>
            <a:r>
              <a:rPr sz="1800" spc="-30" baseline="16203" dirty="0">
                <a:latin typeface="+mj-lt"/>
                <a:cs typeface="Carlito"/>
              </a:rPr>
              <a:t> </a:t>
            </a:r>
            <a:r>
              <a:rPr sz="1800" dirty="0">
                <a:latin typeface="+mj-lt"/>
                <a:cs typeface="Carlito"/>
              </a:rPr>
              <a:t>=</a:t>
            </a:r>
            <a:r>
              <a:rPr sz="1800" spc="-20" dirty="0">
                <a:latin typeface="+mj-lt"/>
                <a:cs typeface="Carlito"/>
              </a:rPr>
              <a:t> </a:t>
            </a:r>
            <a:r>
              <a:rPr sz="1800" spc="-10" dirty="0">
                <a:latin typeface="+mj-lt"/>
                <a:cs typeface="Carlito"/>
              </a:rPr>
              <a:t>58.82</a:t>
            </a:r>
            <a:r>
              <a:rPr sz="1800" spc="-35" dirty="0">
                <a:latin typeface="+mj-lt"/>
                <a:cs typeface="Carlito"/>
              </a:rPr>
              <a:t> </a:t>
            </a:r>
            <a:r>
              <a:rPr sz="1800" dirty="0">
                <a:latin typeface="+mj-lt"/>
                <a:cs typeface="Arial"/>
              </a:rPr>
              <a:t>cm</a:t>
            </a:r>
            <a:r>
              <a:rPr sz="1800" baseline="16203" dirty="0">
                <a:latin typeface="+mj-lt"/>
                <a:cs typeface="Arial"/>
              </a:rPr>
              <a:t>3</a:t>
            </a:r>
            <a:r>
              <a:rPr sz="1800" spc="-37" baseline="16203" dirty="0">
                <a:latin typeface="+mj-lt"/>
                <a:cs typeface="Arial"/>
              </a:rPr>
              <a:t> </a:t>
            </a:r>
            <a:r>
              <a:rPr sz="1800" dirty="0">
                <a:latin typeface="+mj-lt"/>
                <a:cs typeface="Arial"/>
              </a:rPr>
              <a:t>≈</a:t>
            </a:r>
            <a:r>
              <a:rPr sz="1800" spc="-220" dirty="0">
                <a:latin typeface="+mj-lt"/>
                <a:cs typeface="Arial"/>
              </a:rPr>
              <a:t> </a:t>
            </a:r>
            <a:r>
              <a:rPr sz="1800" spc="-20" dirty="0">
                <a:latin typeface="+mj-lt"/>
                <a:cs typeface="Carlito"/>
              </a:rPr>
              <a:t>59</a:t>
            </a:r>
            <a:r>
              <a:rPr sz="1800" spc="-85" dirty="0">
                <a:latin typeface="+mj-lt"/>
                <a:cs typeface="Carlito"/>
              </a:rPr>
              <a:t> </a:t>
            </a:r>
            <a:r>
              <a:rPr sz="1800" spc="-25" dirty="0">
                <a:latin typeface="+mj-lt"/>
                <a:cs typeface="Arial"/>
              </a:rPr>
              <a:t>cm</a:t>
            </a:r>
            <a:r>
              <a:rPr sz="1800" spc="-37" baseline="16203" dirty="0">
                <a:latin typeface="+mj-lt"/>
                <a:cs typeface="Arial"/>
              </a:rPr>
              <a:t>3</a:t>
            </a:r>
            <a:endParaRPr sz="1800" baseline="16203">
              <a:latin typeface="+mj-lt"/>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EF9E3B196684499E884074FD3CB02C" ma:contentTypeVersion="3" ma:contentTypeDescription="Create a new document." ma:contentTypeScope="" ma:versionID="9ef662cf865332b1c931bc4c699e923a">
  <xsd:schema xmlns:xsd="http://www.w3.org/2001/XMLSchema" xmlns:xs="http://www.w3.org/2001/XMLSchema" xmlns:p="http://schemas.microsoft.com/office/2006/metadata/properties" xmlns:ns2="fe4160f2-581c-44de-8c1e-f3a36bb236c5" targetNamespace="http://schemas.microsoft.com/office/2006/metadata/properties" ma:root="true" ma:fieldsID="a26f56b5cd95bc49a42f98dd445052b5" ns2:_="">
    <xsd:import namespace="fe4160f2-581c-44de-8c1e-f3a36bb236c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4160f2-581c-44de-8c1e-f3a36bb236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1231B8-9838-4EB4-BE63-A0DBE0ADB218}"/>
</file>

<file path=customXml/itemProps2.xml><?xml version="1.0" encoding="utf-8"?>
<ds:datastoreItem xmlns:ds="http://schemas.openxmlformats.org/officeDocument/2006/customXml" ds:itemID="{8C02B5B0-87AF-4634-AC82-F1C35CBE92CB}"/>
</file>

<file path=customXml/itemProps3.xml><?xml version="1.0" encoding="utf-8"?>
<ds:datastoreItem xmlns:ds="http://schemas.openxmlformats.org/officeDocument/2006/customXml" ds:itemID="{F18E4F48-FA3D-441C-85F0-C3AD9605EDB2}"/>
</file>

<file path=docProps/app.xml><?xml version="1.0" encoding="utf-8"?>
<Properties xmlns="http://schemas.openxmlformats.org/officeDocument/2006/extended-properties" xmlns:vt="http://schemas.openxmlformats.org/officeDocument/2006/docPropsVTypes">
  <Template/>
  <TotalTime>221</TotalTime>
  <Words>1161</Words>
  <Application>Microsoft Office PowerPoint</Application>
  <PresentationFormat>On-screen Show (16:9)</PresentationFormat>
  <Paragraphs>150</Paragraphs>
  <Slides>20</Slides>
  <Notes>3</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Arial</vt:lpstr>
      <vt:lpstr>Caladea</vt:lpstr>
      <vt:lpstr>Cambria Math</vt:lpstr>
      <vt:lpstr>Carlito</vt:lpstr>
      <vt:lpstr>Liberation Sans Narrow</vt:lpstr>
      <vt:lpstr>Times New Roman</vt:lpstr>
      <vt:lpstr>Wingdings</vt:lpstr>
      <vt:lpstr>Office Theme</vt:lpstr>
      <vt:lpstr>ME 165 Mechanical Engineering Fundamentals</vt:lpstr>
      <vt:lpstr>2-stroke SI (Petrol) engine operation</vt:lpstr>
      <vt:lpstr>2-stroke SI (Petrol) engine operation</vt:lpstr>
      <vt:lpstr>2-stroke SI (Petrol) engine operation</vt:lpstr>
      <vt:lpstr>Comparison of 2-stroke and 4-stroke Engines</vt:lpstr>
      <vt:lpstr> Problem 1 </vt:lpstr>
      <vt:lpstr> Problem 1 </vt:lpstr>
      <vt:lpstr> Problem 2 </vt:lpstr>
      <vt:lpstr> Problem 2 </vt:lpstr>
      <vt:lpstr>PowerPoint Presentation</vt:lpstr>
      <vt:lpstr>PowerPoint Presentation</vt:lpstr>
      <vt:lpstr>PowerPoint Presentation</vt:lpstr>
      <vt:lpstr>Engine Subsystems</vt:lpstr>
      <vt:lpstr>PowerPoint Presentation</vt:lpstr>
      <vt:lpstr>Indicator and valve-timing diagram for a 4- stroke SI engine</vt:lpstr>
      <vt:lpstr>Indicator and valve-timing diagram for a 4- stroke engine</vt:lpstr>
      <vt:lpstr>Indicator and valve-timing diagram for a 4- stroke engine</vt:lpstr>
      <vt:lpstr>Indicator and valve-timing diagram for a 4- stroke engine</vt:lpstr>
      <vt:lpstr>Indicator and valve-timing diagram for a 4- stroke engine</vt:lpstr>
      <vt:lpstr> Acknowledgement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 165  Basic Mechanical Engineering</dc:title>
  <dc:creator>Aman Uddin</dc:creator>
  <cp:lastModifiedBy>0422102048 - Md. Aminul Islam</cp:lastModifiedBy>
  <cp:revision>7</cp:revision>
  <dcterms:created xsi:type="dcterms:W3CDTF">2024-08-28T10:14:38Z</dcterms:created>
  <dcterms:modified xsi:type="dcterms:W3CDTF">2025-05-16T17:47:51Z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2023-06-04T00:00:00Z</vt:filetime>
  </property>
  <property fmtid="{D5CDD505-2E9C-101B-9397-08002B2CF9AE}" pid="3" name="Creator">
    <vt:lpwstr>Microsoft® PowerPoint® for Microsoft 365</vt:lpwstr>
  </property>
  <property fmtid="{D5CDD505-2E9C-101B-9397-08002B2CF9AE}" pid="4" name="LastSaved">
    <vt:filetime>2024-08-28T00:00:00Z</vt:filetime>
  </property>
  <property fmtid="{D5CDD505-2E9C-101B-9397-08002B2CF9AE}" pid="5" name="Producer">
    <vt:lpwstr>3-Heights(TM) PDF Security Shell 4.8.25.2 (http://www.pdf-tools.com)</vt:lpwstr>
  </property>
  <property fmtid="{D5CDD505-2E9C-101B-9397-08002B2CF9AE}" pid="6" name="ContentTypeId">
    <vt:lpwstr>0x01010008EF9E3B196684499E884074FD3CB02C</vt:lpwstr>
  </property>
</Properties>
</file>